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278604" marR="0" indent="-278604" algn="l" defTabSz="914400" rtl="0" fontAlgn="auto" latinLnBrk="0" hangingPunct="0">
      <a:lnSpc>
        <a:spcPct val="90000"/>
      </a:lnSpc>
      <a:spcBef>
        <a:spcPts val="500"/>
      </a:spcBef>
      <a:spcAft>
        <a:spcPts val="0"/>
      </a:spcAft>
      <a:buClrTx/>
      <a:buSzPct val="100000"/>
      <a:buFont typeface="Arial"/>
      <a:buChar char="•"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722538" marR="0" indent="-265338" algn="l" defTabSz="914400" rtl="0" fontAlgn="auto" latinLnBrk="0" hangingPunct="0">
      <a:lnSpc>
        <a:spcPct val="90000"/>
      </a:lnSpc>
      <a:spcBef>
        <a:spcPts val="500"/>
      </a:spcBef>
      <a:spcAft>
        <a:spcPts val="0"/>
      </a:spcAft>
      <a:buClrTx/>
      <a:buSzPct val="100000"/>
      <a:buFont typeface="Arial"/>
      <a:buChar char="–"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1162050" marR="0" indent="-247650" algn="l" defTabSz="914400" rtl="0" fontAlgn="auto" latinLnBrk="0" hangingPunct="0">
      <a:lnSpc>
        <a:spcPct val="90000"/>
      </a:lnSpc>
      <a:spcBef>
        <a:spcPts val="500"/>
      </a:spcBef>
      <a:spcAft>
        <a:spcPts val="0"/>
      </a:spcAft>
      <a:buClrTx/>
      <a:buSzPct val="100000"/>
      <a:buFont typeface="Arial"/>
      <a:buChar char="•"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1668779" marR="0" indent="-297179" algn="l" defTabSz="914400" rtl="0" fontAlgn="auto" latinLnBrk="0" hangingPunct="0">
      <a:lnSpc>
        <a:spcPct val="90000"/>
      </a:lnSpc>
      <a:spcBef>
        <a:spcPts val="500"/>
      </a:spcBef>
      <a:spcAft>
        <a:spcPts val="0"/>
      </a:spcAft>
      <a:buClrTx/>
      <a:buSzPct val="100000"/>
      <a:buFont typeface="Arial"/>
      <a:buChar char="–"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2125979" marR="0" indent="-297179" algn="l" defTabSz="914400" rtl="0" fontAlgn="auto" latinLnBrk="0" hangingPunct="0">
      <a:lnSpc>
        <a:spcPct val="90000"/>
      </a:lnSpc>
      <a:spcBef>
        <a:spcPts val="500"/>
      </a:spcBef>
      <a:spcAft>
        <a:spcPts val="0"/>
      </a:spcAft>
      <a:buClrTx/>
      <a:buSzPct val="100000"/>
      <a:buFont typeface="Arial"/>
      <a:buChar char="»"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2583179" marR="0" indent="-297179" algn="l" defTabSz="914400" rtl="0" fontAlgn="auto" latinLnBrk="0" hangingPunct="0">
      <a:lnSpc>
        <a:spcPct val="90000"/>
      </a:lnSpc>
      <a:spcBef>
        <a:spcPts val="500"/>
      </a:spcBef>
      <a:spcAft>
        <a:spcPts val="0"/>
      </a:spcAft>
      <a:buClrTx/>
      <a:buSzPct val="100000"/>
      <a:buFont typeface="Arial"/>
      <a:buChar char="•"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3040379" marR="0" indent="-297179" algn="l" defTabSz="914400" rtl="0" fontAlgn="auto" latinLnBrk="0" hangingPunct="0">
      <a:lnSpc>
        <a:spcPct val="90000"/>
      </a:lnSpc>
      <a:spcBef>
        <a:spcPts val="500"/>
      </a:spcBef>
      <a:spcAft>
        <a:spcPts val="0"/>
      </a:spcAft>
      <a:buClrTx/>
      <a:buSzPct val="100000"/>
      <a:buFont typeface="Arial"/>
      <a:buChar char="•"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3497579" marR="0" indent="-297179" algn="l" defTabSz="914400" rtl="0" fontAlgn="auto" latinLnBrk="0" hangingPunct="0">
      <a:lnSpc>
        <a:spcPct val="90000"/>
      </a:lnSpc>
      <a:spcBef>
        <a:spcPts val="500"/>
      </a:spcBef>
      <a:spcAft>
        <a:spcPts val="0"/>
      </a:spcAft>
      <a:buClrTx/>
      <a:buSzPct val="100000"/>
      <a:buFont typeface="Arial"/>
      <a:buChar char="•"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3954779" marR="0" indent="-297179" algn="l" defTabSz="914400" rtl="0" fontAlgn="auto" latinLnBrk="0" hangingPunct="0">
      <a:lnSpc>
        <a:spcPct val="90000"/>
      </a:lnSpc>
      <a:spcBef>
        <a:spcPts val="500"/>
      </a:spcBef>
      <a:spcAft>
        <a:spcPts val="0"/>
      </a:spcAft>
      <a:buClrTx/>
      <a:buSzPct val="100000"/>
      <a:buFont typeface="Arial"/>
      <a:buChar char="•"/>
      <a:tabLst/>
      <a:defRPr b="0" baseline="0" cap="none" i="0" spc="0" strike="noStrike" sz="2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0" name="Shape 11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SzTx/>
              <a:buFontTx/>
              <a:buNone/>
            </a:lvl1pPr>
            <a:lvl2pPr marL="0" indent="0">
              <a:spcBef>
                <a:spcPts val="600"/>
              </a:spcBef>
              <a:buSzTx/>
              <a:buFontTx/>
              <a:buNone/>
            </a:lvl2pPr>
            <a:lvl3pPr marL="0" indent="0">
              <a:spcBef>
                <a:spcPts val="600"/>
              </a:spcBef>
              <a:buSzTx/>
              <a:buFontTx/>
              <a:buNone/>
            </a:lvl3pPr>
            <a:lvl4pPr marL="0" indent="0">
              <a:spcBef>
                <a:spcPts val="600"/>
              </a:spcBef>
              <a:buSzTx/>
              <a:buFontTx/>
              <a:buNone/>
            </a:lvl4pPr>
            <a:lvl5pPr marL="0" indent="0">
              <a:spcBef>
                <a:spcPts val="600"/>
              </a:spcBef>
              <a:buSzTx/>
              <a:buFontTx/>
              <a:buNone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93" name="Shape 9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94" name="Shape 9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type="title"/>
          </p:nvPr>
        </p:nvSpPr>
        <p:spPr>
          <a:xfrm>
            <a:off x="6629400" y="274638"/>
            <a:ext cx="2057400" cy="5851527"/>
          </a:xfrm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102" name="Shape 102"/>
          <p:cNvSpPr/>
          <p:nvPr>
            <p:ph type="body" idx="1"/>
          </p:nvPr>
        </p:nvSpPr>
        <p:spPr>
          <a:xfrm>
            <a:off x="457200" y="274638"/>
            <a:ext cx="6019800" cy="5851527"/>
          </a:xfrm>
          <a:prstGeom prst="rect">
            <a:avLst/>
          </a:prstGeom>
        </p:spPr>
        <p:txBody>
          <a:bodyPr/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21" name="Shape 2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22" name="Shape 2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/>
          <a:p>
            <a:pPr/>
            <a:r>
              <a:t>Titeltext</a:t>
            </a:r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722312" y="2906713"/>
            <a:ext cx="7772401" cy="1500190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600"/>
              </a:spcBef>
              <a:buSzTx/>
              <a:buFontTx/>
              <a:buNone/>
            </a:lvl1pPr>
            <a:lvl2pPr marL="0" indent="0">
              <a:spcBef>
                <a:spcPts val="600"/>
              </a:spcBef>
              <a:buSzTx/>
              <a:buFontTx/>
              <a:buNone/>
            </a:lvl2pPr>
            <a:lvl3pPr marL="0" indent="0">
              <a:spcBef>
                <a:spcPts val="600"/>
              </a:spcBef>
              <a:buSzTx/>
              <a:buFontTx/>
              <a:buNone/>
            </a:lvl3pPr>
            <a:lvl4pPr marL="0" indent="0">
              <a:spcBef>
                <a:spcPts val="600"/>
              </a:spcBef>
              <a:buSzTx/>
              <a:buFontTx/>
              <a:buNone/>
            </a:lvl4pPr>
            <a:lvl5pPr marL="0" indent="0">
              <a:spcBef>
                <a:spcPts val="600"/>
              </a:spcBef>
              <a:buSzTx/>
              <a:buFontTx/>
              <a:buNone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39" name="Shape 39"/>
          <p:cNvSpPr/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18405" indent="-318405"/>
            <a:lvl2pPr marL="766762" indent="-309562"/>
            <a:lvl3pPr marL="1211580" indent="-297180"/>
            <a:lvl4pPr marL="1701800" indent="-330200"/>
            <a:lvl5pPr marL="2159000" indent="-330200"/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0" name="Shape 4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48" name="Shape 48"/>
          <p:cNvSpPr/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600"/>
              </a:spcBef>
              <a:buSzTx/>
              <a:buFontTx/>
              <a:buNone/>
            </a:lvl1pPr>
            <a:lvl2pPr marL="0" indent="0">
              <a:spcBef>
                <a:spcPts val="600"/>
              </a:spcBef>
              <a:buSzTx/>
              <a:buFontTx/>
              <a:buNone/>
            </a:lvl2pPr>
            <a:lvl3pPr marL="0" indent="0">
              <a:spcBef>
                <a:spcPts val="600"/>
              </a:spcBef>
              <a:buSzTx/>
              <a:buFontTx/>
              <a:buNone/>
            </a:lvl3pPr>
            <a:lvl4pPr marL="0" indent="0">
              <a:spcBef>
                <a:spcPts val="600"/>
              </a:spcBef>
              <a:buSzTx/>
              <a:buFontTx/>
              <a:buNone/>
            </a:lvl4pPr>
            <a:lvl5pPr marL="0" indent="0">
              <a:spcBef>
                <a:spcPts val="600"/>
              </a:spcBef>
              <a:buSzTx/>
              <a:buFontTx/>
              <a:buNone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9" name="Shape 49"/>
          <p:cNvSpPr/>
          <p:nvPr>
            <p:ph type="body" sz="quarter" idx="13"/>
          </p:nvPr>
        </p:nvSpPr>
        <p:spPr>
          <a:xfrm>
            <a:off x="4645025" y="1535112"/>
            <a:ext cx="4041775" cy="639765"/>
          </a:xfrm>
          <a:prstGeom prst="rect">
            <a:avLst/>
          </a:prstGeom>
        </p:spPr>
        <p:txBody>
          <a:bodyPr anchor="b"/>
          <a:lstStyle/>
          <a:p>
            <a:pPr/>
          </a:p>
        </p:txBody>
      </p:sp>
      <p:sp>
        <p:nvSpPr>
          <p:cNvPr id="50" name="Shape 5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Titeltext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type="title"/>
          </p:nvPr>
        </p:nvSpPr>
        <p:spPr>
          <a:xfrm>
            <a:off x="457200" y="273050"/>
            <a:ext cx="3008316" cy="1162050"/>
          </a:xfrm>
          <a:prstGeom prst="rect">
            <a:avLst/>
          </a:prstGeom>
        </p:spPr>
        <p:txBody>
          <a:bodyPr anchor="b"/>
          <a:lstStyle/>
          <a:p>
            <a:pPr/>
            <a:r>
              <a:t>Titeltext</a:t>
            </a:r>
          </a:p>
        </p:txBody>
      </p:sp>
      <p:sp>
        <p:nvSpPr>
          <p:cNvPr id="73" name="Shape 73"/>
          <p:cNvSpPr/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74" name="Shape 74"/>
          <p:cNvSpPr/>
          <p:nvPr>
            <p:ph type="body" sz="half" idx="13"/>
          </p:nvPr>
        </p:nvSpPr>
        <p:spPr>
          <a:xfrm>
            <a:off x="457198" y="1435100"/>
            <a:ext cx="3008317" cy="4691063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5" name="Shape 7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/>
          <p:nvPr>
            <p:ph type="title"/>
          </p:nvPr>
        </p:nvSpPr>
        <p:spPr>
          <a:xfrm>
            <a:off x="1792288" y="4800600"/>
            <a:ext cx="5486403" cy="566738"/>
          </a:xfrm>
          <a:prstGeom prst="rect">
            <a:avLst/>
          </a:prstGeom>
        </p:spPr>
        <p:txBody>
          <a:bodyPr anchor="b"/>
          <a:lstStyle/>
          <a:p>
            <a:pPr/>
            <a:r>
              <a:t>Titeltext</a:t>
            </a:r>
          </a:p>
        </p:txBody>
      </p:sp>
      <p:sp>
        <p:nvSpPr>
          <p:cNvPr id="83" name="Shape 83"/>
          <p:cNvSpPr/>
          <p:nvPr>
            <p:ph type="pic" sz="half" idx="13"/>
          </p:nvPr>
        </p:nvSpPr>
        <p:spPr>
          <a:xfrm>
            <a:off x="1792288" y="612775"/>
            <a:ext cx="5486403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body" sz="quarter" idx="1"/>
          </p:nvPr>
        </p:nvSpPr>
        <p:spPr>
          <a:xfrm>
            <a:off x="1792288" y="5367337"/>
            <a:ext cx="5486403" cy="80486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SzTx/>
              <a:buFontTx/>
              <a:buNone/>
            </a:lvl1pPr>
            <a:lvl2pPr marL="0" indent="0">
              <a:spcBef>
                <a:spcPts val="600"/>
              </a:spcBef>
              <a:buSzTx/>
              <a:buFontTx/>
              <a:buNone/>
            </a:lvl2pPr>
            <a:lvl3pPr marL="0" indent="0">
              <a:spcBef>
                <a:spcPts val="600"/>
              </a:spcBef>
              <a:buSzTx/>
              <a:buFontTx/>
              <a:buNone/>
            </a:lvl3pPr>
            <a:lvl4pPr marL="0" indent="0">
              <a:spcBef>
                <a:spcPts val="600"/>
              </a:spcBef>
              <a:buSzTx/>
              <a:buFontTx/>
              <a:buNone/>
            </a:lvl4pPr>
            <a:lvl5pPr marL="0" indent="0">
              <a:spcBef>
                <a:spcPts val="600"/>
              </a:spcBef>
              <a:buSzTx/>
              <a:buFontTx/>
              <a:buNone/>
            </a:lvl5pPr>
          </a:lstStyle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85" name="Shape 8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>
            <a:normAutofit fontScale="100000" lnSpcReduction="0"/>
          </a:bodyPr>
          <a:lstStyle/>
          <a:p>
            <a:pPr/>
            <a:r>
              <a:t>Titeltext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/>
          <a:p>
            <a:pPr/>
            <a:r>
              <a:t>Textebene 1</a:t>
            </a:r>
          </a:p>
          <a:p>
            <a:pPr lvl="1"/>
            <a:r>
              <a:t>Textebene 2</a:t>
            </a:r>
          </a:p>
          <a:p>
            <a:pPr lvl="2"/>
            <a:r>
              <a:t>Textebene 3</a:t>
            </a:r>
          </a:p>
          <a:p>
            <a:pPr lvl="3"/>
            <a:r>
              <a:t>Textebene 4</a:t>
            </a:r>
          </a:p>
          <a:p>
            <a:pPr lvl="4"/>
            <a:r>
              <a:t>Textebene 5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8686800" y="6289994"/>
            <a:ext cx="438852" cy="4978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marL="0" indent="0">
              <a:buSzTx/>
              <a:buFontTx/>
              <a:buNone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278604" marR="0" indent="-278604" algn="l" defTabSz="914400" rtl="0" latinLnBrk="0">
        <a:lnSpc>
          <a:spcPct val="9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2538" marR="0" indent="-265338" algn="l" defTabSz="914400" rtl="0" latinLnBrk="0">
        <a:lnSpc>
          <a:spcPct val="9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2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162050" marR="0" indent="-247650" algn="l" defTabSz="914400" rtl="0" latinLnBrk="0">
        <a:lnSpc>
          <a:spcPct val="9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668779" marR="0" indent="-297179" algn="l" defTabSz="914400" rtl="0" latinLnBrk="0">
        <a:lnSpc>
          <a:spcPct val="9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2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25979" marR="0" indent="-297179" algn="l" defTabSz="914400" rtl="0" latinLnBrk="0">
        <a:lnSpc>
          <a:spcPct val="9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2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583179" marR="0" indent="-297179" algn="l" defTabSz="914400" rtl="0" latinLnBrk="0">
        <a:lnSpc>
          <a:spcPct val="9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40379" marR="0" indent="-297179" algn="l" defTabSz="914400" rtl="0" latinLnBrk="0">
        <a:lnSpc>
          <a:spcPct val="9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497579" marR="0" indent="-297179" algn="l" defTabSz="914400" rtl="0" latinLnBrk="0">
        <a:lnSpc>
          <a:spcPct val="9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3954779" marR="0" indent="-297179" algn="l" defTabSz="914400" rtl="0" latinLnBrk="0">
        <a:lnSpc>
          <a:spcPct val="9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l" defTabSz="914400" rtl="0" latinLnBrk="0">
        <a:lnSpc>
          <a:spcPct val="9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l" defTabSz="914400" rtl="0" latinLnBrk="0">
        <a:lnSpc>
          <a:spcPct val="9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l" defTabSz="914400" rtl="0" latinLnBrk="0">
        <a:lnSpc>
          <a:spcPct val="9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l" defTabSz="914400" rtl="0" latinLnBrk="0">
        <a:lnSpc>
          <a:spcPct val="9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l" defTabSz="914400" rtl="0" latinLnBrk="0">
        <a:lnSpc>
          <a:spcPct val="9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l" defTabSz="914400" rtl="0" latinLnBrk="0">
        <a:lnSpc>
          <a:spcPct val="9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l" defTabSz="914400" rtl="0" latinLnBrk="0">
        <a:lnSpc>
          <a:spcPct val="9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l" defTabSz="914400" rtl="0" latinLnBrk="0">
        <a:lnSpc>
          <a:spcPct val="9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l" defTabSz="914400" rtl="0" latinLnBrk="0">
        <a:lnSpc>
          <a:spcPct val="90000"/>
        </a:lnSpc>
        <a:spcBef>
          <a:spcPts val="5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/>
          <p:nvPr/>
        </p:nvSpPr>
        <p:spPr>
          <a:xfrm>
            <a:off x="1238250" y="1206500"/>
            <a:ext cx="6667500" cy="3388698"/>
          </a:xfrm>
          <a:prstGeom prst="rect">
            <a:avLst/>
          </a:prstGeom>
          <a:solidFill>
            <a:srgbClr val="FFFFFF">
              <a:alpha val="60000"/>
            </a:srgbClr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SzTx/>
              <a:buFontTx/>
              <a:buNone/>
              <a:defRPr sz="1800"/>
            </a:pPr>
          </a:p>
        </p:txBody>
      </p:sp>
      <p:sp>
        <p:nvSpPr>
          <p:cNvPr id="113" name="Shape 113"/>
          <p:cNvSpPr/>
          <p:nvPr>
            <p:ph type="ctrTitle"/>
          </p:nvPr>
        </p:nvSpPr>
        <p:spPr>
          <a:xfrm>
            <a:off x="3429000" y="635000"/>
            <a:ext cx="5715000" cy="2294658"/>
          </a:xfrm>
          <a:prstGeom prst="rect">
            <a:avLst/>
          </a:prstGeom>
        </p:spPr>
        <p:txBody>
          <a:bodyPr anchor="t"/>
          <a:lstStyle/>
          <a:p>
            <a:pPr/>
            <a:r>
              <a:t>Familie im Blick</a:t>
            </a:r>
          </a:p>
          <a:p>
            <a:pPr>
              <a:spcBef>
                <a:spcPts val="600"/>
              </a:spcBef>
              <a:defRPr b="0" sz="2600"/>
            </a:pPr>
            <a:r>
              <a:t>AL zum Zusammenleben </a:t>
            </a:r>
            <a:br/>
            <a:r>
              <a:t>in der Familie</a:t>
            </a:r>
          </a:p>
        </p:txBody>
      </p:sp>
      <p:pic>
        <p:nvPicPr>
          <p:cNvPr id="114" name="Fotolia_113250215_S_Kzenon.jpg"/>
          <p:cNvPicPr>
            <a:picLocks noChangeAspect="1"/>
          </p:cNvPicPr>
          <p:nvPr/>
        </p:nvPicPr>
        <p:blipFill>
          <a:blip r:embed="rId2">
            <a:extLst/>
          </a:blip>
          <a:srcRect l="34842" t="0" r="35527" b="0"/>
          <a:stretch>
            <a:fillRect/>
          </a:stretch>
        </p:blipFill>
        <p:spPr>
          <a:xfrm>
            <a:off x="0" y="0"/>
            <a:ext cx="3298286" cy="6858001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Shape 115"/>
          <p:cNvSpPr/>
          <p:nvPr/>
        </p:nvSpPr>
        <p:spPr>
          <a:xfrm rot="16200000">
            <a:off x="-645106" y="5889546"/>
            <a:ext cx="1547695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i="1" sz="1200"/>
            </a:lvl1pPr>
          </a:lstStyle>
          <a:p>
            <a:pPr/>
            <a:r>
              <a:t>© Kzenon | fotolia.com</a:t>
            </a:r>
          </a:p>
        </p:txBody>
      </p:sp>
      <p:sp>
        <p:nvSpPr>
          <p:cNvPr id="116" name="Shape 116"/>
          <p:cNvSpPr/>
          <p:nvPr>
            <p:ph type="sldNum" sz="quarter" idx="4294967295"/>
          </p:nvPr>
        </p:nvSpPr>
        <p:spPr>
          <a:xfrm>
            <a:off x="8686800" y="6289994"/>
            <a:ext cx="271495" cy="4978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/>
          <p:nvPr/>
        </p:nvSpPr>
        <p:spPr>
          <a:xfrm>
            <a:off x="3416300" y="634999"/>
            <a:ext cx="5716342" cy="561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b="1" sz="3000"/>
            </a:lvl1pPr>
          </a:lstStyle>
          <a:p>
            <a:pPr/>
            <a:r>
              <a:t>Pastorale Perspektiven</a:t>
            </a:r>
          </a:p>
        </p:txBody>
      </p:sp>
      <p:pic>
        <p:nvPicPr>
          <p:cNvPr id="169" name="Fotolia_82071657_S_Marco2811.jpg"/>
          <p:cNvPicPr>
            <a:picLocks noChangeAspect="1"/>
          </p:cNvPicPr>
          <p:nvPr/>
        </p:nvPicPr>
        <p:blipFill>
          <a:blip r:embed="rId2">
            <a:extLst/>
          </a:blip>
          <a:srcRect l="2005" t="14601" r="19550" b="34792"/>
          <a:stretch>
            <a:fillRect/>
          </a:stretch>
        </p:blipFill>
        <p:spPr>
          <a:xfrm rot="16200000">
            <a:off x="-1787676" y="1780259"/>
            <a:ext cx="6863956" cy="3297636"/>
          </a:xfrm>
          <a:prstGeom prst="rect">
            <a:avLst/>
          </a:prstGeom>
          <a:ln w="12700">
            <a:miter lim="400000"/>
          </a:ln>
        </p:spPr>
      </p:pic>
      <p:sp>
        <p:nvSpPr>
          <p:cNvPr id="170" name="Shape 170"/>
          <p:cNvSpPr/>
          <p:nvPr/>
        </p:nvSpPr>
        <p:spPr>
          <a:xfrm rot="16200000">
            <a:off x="-937831" y="5656809"/>
            <a:ext cx="2133145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i="1" sz="1200">
                <a:solidFill>
                  <a:srgbClr val="FFFFFF"/>
                </a:solidFill>
              </a:defRPr>
            </a:lvl1pPr>
          </a:lstStyle>
          <a:p>
            <a:pPr/>
            <a:r>
              <a:t>© Marco 2811 | fotolia.com</a:t>
            </a:r>
          </a:p>
        </p:txBody>
      </p:sp>
      <p:sp>
        <p:nvSpPr>
          <p:cNvPr id="171" name="Shape 171"/>
          <p:cNvSpPr/>
          <p:nvPr/>
        </p:nvSpPr>
        <p:spPr>
          <a:xfrm>
            <a:off x="3528442" y="1346199"/>
            <a:ext cx="5322193" cy="43103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0" indent="0">
              <a:spcBef>
                <a:spcPts val="600"/>
              </a:spcBef>
              <a:buSzTx/>
              <a:buFontTx/>
              <a:buNone/>
            </a:pPr>
            <a:r>
              <a:t>Christliche Familien sind Subjekte der Familienpastoral </a:t>
            </a:r>
          </a:p>
          <a:p>
            <a:pPr marL="284479" indent="-284479">
              <a:buClr>
                <a:schemeClr val="accent2">
                  <a:satOff val="-4966"/>
                  <a:lumOff val="-10549"/>
                </a:schemeClr>
              </a:buClr>
              <a:buSzPct val="140000"/>
            </a:pPr>
            <a:r>
              <a:t>Verkündigung  muss sich an der Realität und den Sorgen der Menschen ausrichten</a:t>
            </a:r>
          </a:p>
          <a:p>
            <a:pPr marL="284479" indent="-284479">
              <a:buClr>
                <a:schemeClr val="accent2">
                  <a:satOff val="-4966"/>
                  <a:lumOff val="-10549"/>
                </a:schemeClr>
              </a:buClr>
              <a:buSzPct val="140000"/>
            </a:pPr>
            <a:r>
              <a:t>Werte, nicht Normen anbieten</a:t>
            </a:r>
          </a:p>
          <a:p>
            <a:pPr marL="0" indent="0">
              <a:spcBef>
                <a:spcPts val="2500"/>
              </a:spcBef>
              <a:buSzTx/>
              <a:buFontTx/>
              <a:buNone/>
            </a:pPr>
            <a:r>
              <a:t>Besondere Familienformen brauchen besondere Unterstützung</a:t>
            </a:r>
            <a:endParaRPr sz="2400"/>
          </a:p>
          <a:p>
            <a:pPr marL="0" indent="0">
              <a:spcBef>
                <a:spcPts val="600"/>
              </a:spcBef>
              <a:buSzTx/>
              <a:buFontTx/>
              <a:buNone/>
            </a:pPr>
            <a:r>
              <a:t>Familie ist wichtiges Thema der pastoralen  Ausbildung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1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/>
        </p:nvSpPr>
        <p:spPr>
          <a:xfrm>
            <a:off x="3416300" y="634999"/>
            <a:ext cx="5716342" cy="561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b="1" sz="3000"/>
            </a:lvl1pPr>
          </a:lstStyle>
          <a:p>
            <a:pPr/>
            <a:r>
              <a:t>Reaktionen auf AL</a:t>
            </a:r>
          </a:p>
        </p:txBody>
      </p:sp>
      <p:sp>
        <p:nvSpPr>
          <p:cNvPr id="174" name="Shape 174"/>
          <p:cNvSpPr/>
          <p:nvPr/>
        </p:nvSpPr>
        <p:spPr>
          <a:xfrm>
            <a:off x="3487644" y="1344297"/>
            <a:ext cx="5310077" cy="29463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0" indent="0">
              <a:spcBef>
                <a:spcPts val="600"/>
              </a:spcBef>
              <a:buSzTx/>
              <a:buFontTx/>
              <a:buNone/>
            </a:pPr>
            <a:r>
              <a:t>Positiv:</a:t>
            </a:r>
            <a:endParaRPr sz="2500"/>
          </a:p>
          <a:p>
            <a:pPr marL="264160" indent="-264160">
              <a:buClr>
                <a:schemeClr val="accent2">
                  <a:satOff val="-4966"/>
                  <a:lumOff val="-10549"/>
                </a:schemeClr>
              </a:buClr>
              <a:buSzPct val="140000"/>
            </a:pPr>
            <a:r>
              <a:t>Würdigung familialer Vielfalt</a:t>
            </a:r>
            <a:endParaRPr sz="2700"/>
          </a:p>
          <a:p>
            <a:pPr marL="264160" indent="-264160">
              <a:buClr>
                <a:schemeClr val="accent2">
                  <a:satOff val="-4966"/>
                  <a:lumOff val="-10549"/>
                </a:schemeClr>
              </a:buClr>
              <a:buSzPct val="140000"/>
            </a:pPr>
            <a:r>
              <a:t>Familienpastoral – Familienpolitik – Familienhilfe</a:t>
            </a:r>
            <a:endParaRPr sz="2700"/>
          </a:p>
          <a:p>
            <a:pPr marL="264160" indent="-264160">
              <a:buClr>
                <a:schemeClr val="accent2">
                  <a:satOff val="-4966"/>
                  <a:lumOff val="-10549"/>
                </a:schemeClr>
              </a:buClr>
              <a:buSzPct val="140000"/>
            </a:pPr>
            <a:r>
              <a:t>Mehrgenerationenperspektive</a:t>
            </a:r>
            <a:endParaRPr sz="2700"/>
          </a:p>
          <a:p>
            <a:pPr marL="264160" indent="-264160">
              <a:buClr>
                <a:schemeClr val="accent2">
                  <a:satOff val="-4966"/>
                  <a:lumOff val="-10549"/>
                </a:schemeClr>
              </a:buClr>
              <a:buSzPct val="140000"/>
            </a:pPr>
            <a:r>
              <a:t>Gesellschaftliche Verantwortung von Familien</a:t>
            </a:r>
          </a:p>
        </p:txBody>
      </p:sp>
      <p:pic>
        <p:nvPicPr>
          <p:cNvPr id="175" name="Fotolia_117150782_S_dehweh.jpg"/>
          <p:cNvPicPr>
            <a:picLocks noChangeAspect="1"/>
          </p:cNvPicPr>
          <p:nvPr/>
        </p:nvPicPr>
        <p:blipFill>
          <a:blip r:embed="rId2">
            <a:extLst/>
          </a:blip>
          <a:srcRect l="24478" t="7284" r="55383" b="29837"/>
          <a:stretch>
            <a:fillRect/>
          </a:stretch>
        </p:blipFill>
        <p:spPr>
          <a:xfrm>
            <a:off x="-4517" y="-2902"/>
            <a:ext cx="3297485" cy="6863804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Shape 176"/>
          <p:cNvSpPr/>
          <p:nvPr/>
        </p:nvSpPr>
        <p:spPr>
          <a:xfrm rot="16200000">
            <a:off x="-666686" y="5829866"/>
            <a:ext cx="1590855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i="1" sz="1200">
                <a:solidFill>
                  <a:srgbClr val="FFFFFF"/>
                </a:solidFill>
              </a:defRPr>
            </a:lvl1pPr>
          </a:lstStyle>
          <a:p>
            <a:pPr/>
            <a:r>
              <a:t>© dehweh | fotolia.com</a:t>
            </a:r>
          </a:p>
        </p:txBody>
      </p:sp>
      <p:sp>
        <p:nvSpPr>
          <p:cNvPr id="177" name="Shape 177"/>
          <p:cNvSpPr/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7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Fotolia_117150782_S_dehweh.jpg"/>
          <p:cNvPicPr>
            <a:picLocks noChangeAspect="1"/>
          </p:cNvPicPr>
          <p:nvPr/>
        </p:nvPicPr>
        <p:blipFill>
          <a:blip r:embed="rId2">
            <a:extLst/>
          </a:blip>
          <a:srcRect l="24478" t="7284" r="55383" b="29837"/>
          <a:stretch>
            <a:fillRect/>
          </a:stretch>
        </p:blipFill>
        <p:spPr>
          <a:xfrm>
            <a:off x="-4517" y="-2902"/>
            <a:ext cx="3297485" cy="6863804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Shape 180"/>
          <p:cNvSpPr/>
          <p:nvPr/>
        </p:nvSpPr>
        <p:spPr>
          <a:xfrm>
            <a:off x="3416300" y="634999"/>
            <a:ext cx="5716342" cy="561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marL="0" indent="0">
              <a:lnSpc>
                <a:spcPct val="80000"/>
              </a:lnSpc>
              <a:buSzTx/>
              <a:buFontTx/>
              <a:buNone/>
              <a:defRPr b="1" sz="3000"/>
            </a:lvl1pPr>
          </a:lstStyle>
          <a:p>
            <a:pPr/>
            <a:r>
              <a:t>Reaktionen auf AL</a:t>
            </a:r>
          </a:p>
        </p:txBody>
      </p:sp>
      <p:sp>
        <p:nvSpPr>
          <p:cNvPr id="181" name="Shape 181"/>
          <p:cNvSpPr/>
          <p:nvPr/>
        </p:nvSpPr>
        <p:spPr>
          <a:xfrm>
            <a:off x="3487644" y="1344297"/>
            <a:ext cx="5310077" cy="28828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0" indent="0">
              <a:spcBef>
                <a:spcPts val="600"/>
              </a:spcBef>
              <a:buSzTx/>
              <a:buFontTx/>
              <a:buNone/>
            </a:pPr>
            <a:r>
              <a:t>Anfragen:</a:t>
            </a:r>
            <a:endParaRPr sz="2500"/>
          </a:p>
          <a:p>
            <a:pPr marL="264160" indent="-264160">
              <a:buClr>
                <a:schemeClr val="accent2">
                  <a:satOff val="-4966"/>
                  <a:lumOff val="-10549"/>
                </a:schemeClr>
              </a:buClr>
              <a:buSzPct val="140000"/>
            </a:pPr>
            <a:r>
              <a:t>Flexibilität der Rollenbilder?</a:t>
            </a:r>
            <a:endParaRPr sz="2700"/>
          </a:p>
          <a:p>
            <a:pPr marL="264160" indent="-264160">
              <a:buClr>
                <a:schemeClr val="accent2">
                  <a:satOff val="-4966"/>
                  <a:lumOff val="-10549"/>
                </a:schemeClr>
              </a:buClr>
              <a:buSzPct val="140000"/>
            </a:pPr>
            <a:r>
              <a:t>Ist die vorgestellte Art der biblischen Grundlegung hilfreich für heutige Familien?</a:t>
            </a:r>
            <a:endParaRPr sz="2700"/>
          </a:p>
          <a:p>
            <a:pPr marL="264160" indent="-264160">
              <a:buClr>
                <a:schemeClr val="accent2">
                  <a:satOff val="-4966"/>
                  <a:lumOff val="-10549"/>
                </a:schemeClr>
              </a:buClr>
              <a:buSzPct val="140000"/>
            </a:pPr>
            <a:r>
              <a:t>Wie lebensnah sind die Vorschläge der Sexualerziehung?</a:t>
            </a:r>
          </a:p>
        </p:txBody>
      </p:sp>
      <p:sp>
        <p:nvSpPr>
          <p:cNvPr id="182" name="Shape 182"/>
          <p:cNvSpPr/>
          <p:nvPr/>
        </p:nvSpPr>
        <p:spPr>
          <a:xfrm rot="16200000">
            <a:off x="-666686" y="5829866"/>
            <a:ext cx="1590855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i="1" sz="1200">
                <a:solidFill>
                  <a:srgbClr val="FFFFFF"/>
                </a:solidFill>
              </a:defRPr>
            </a:lvl1pPr>
          </a:lstStyle>
          <a:p>
            <a:pPr/>
            <a:r>
              <a:t>© dehweh | fotolia.com</a:t>
            </a:r>
          </a:p>
        </p:txBody>
      </p:sp>
      <p:sp>
        <p:nvSpPr>
          <p:cNvPr id="183" name="Shape 183"/>
          <p:cNvSpPr/>
          <p:nvPr>
            <p:ph type="sldNum" sz="quarter" idx="4294967295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8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image2.jpeg"/>
          <p:cNvPicPr>
            <a:picLocks noChangeAspect="1"/>
          </p:cNvPicPr>
          <p:nvPr/>
        </p:nvPicPr>
        <p:blipFill>
          <a:blip r:embed="rId2">
            <a:extLst/>
          </a:blip>
          <a:srcRect l="34606" t="0" r="34606" b="0"/>
          <a:stretch>
            <a:fillRect/>
          </a:stretch>
        </p:blipFill>
        <p:spPr>
          <a:xfrm>
            <a:off x="-1987" y="3075"/>
            <a:ext cx="3296585" cy="68750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Fotolia_50560293_M_Doreen Salcher.jpg"/>
          <p:cNvPicPr>
            <a:picLocks noChangeAspect="1"/>
          </p:cNvPicPr>
          <p:nvPr/>
        </p:nvPicPr>
        <p:blipFill>
          <a:blip r:embed="rId3">
            <a:extLst/>
          </a:blip>
          <a:srcRect l="42326" t="18801" r="38481" b="18801"/>
          <a:stretch>
            <a:fillRect/>
          </a:stretch>
        </p:blipFill>
        <p:spPr>
          <a:xfrm>
            <a:off x="-1986" y="3075"/>
            <a:ext cx="3296585" cy="6875003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Shape 120"/>
          <p:cNvSpPr/>
          <p:nvPr/>
        </p:nvSpPr>
        <p:spPr>
          <a:xfrm>
            <a:off x="3422650" y="635000"/>
            <a:ext cx="5732118" cy="561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normAutofit fontScale="100000" lnSpcReduction="0"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b="1" sz="3000"/>
            </a:lvl1pPr>
          </a:lstStyle>
          <a:p>
            <a:pPr/>
            <a:r>
              <a:t>Familie heute</a:t>
            </a:r>
          </a:p>
        </p:txBody>
      </p:sp>
      <p:sp>
        <p:nvSpPr>
          <p:cNvPr id="121" name="Shape 121"/>
          <p:cNvSpPr/>
          <p:nvPr/>
        </p:nvSpPr>
        <p:spPr>
          <a:xfrm rot="16200000">
            <a:off x="-911918" y="5622735"/>
            <a:ext cx="2081319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b="1" i="1" sz="1200"/>
            </a:lvl1pPr>
          </a:lstStyle>
          <a:p>
            <a:pPr/>
            <a:r>
              <a:t>© Doreen Salcher | fotolia.com</a:t>
            </a:r>
          </a:p>
        </p:txBody>
      </p:sp>
      <p:sp>
        <p:nvSpPr>
          <p:cNvPr id="122" name="Shape 122"/>
          <p:cNvSpPr/>
          <p:nvPr/>
        </p:nvSpPr>
        <p:spPr>
          <a:xfrm>
            <a:off x="3424373" y="1397000"/>
            <a:ext cx="5550872" cy="34645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0" indent="0">
              <a:spcBef>
                <a:spcPts val="600"/>
              </a:spcBef>
              <a:buSzTx/>
              <a:buFontTx/>
              <a:buNone/>
            </a:pPr>
            <a:r>
              <a:t>Komplexität und Vielfalt</a:t>
            </a:r>
          </a:p>
          <a:p>
            <a:pPr marL="235857" indent="-235857">
              <a:buClr>
                <a:schemeClr val="accent2">
                  <a:satOff val="-4966"/>
                  <a:lumOff val="-10549"/>
                </a:schemeClr>
              </a:buClr>
              <a:buSzPct val="120000"/>
            </a:pPr>
            <a:r>
              <a:t>Familie als Collage – nicht als Ideal</a:t>
            </a:r>
          </a:p>
          <a:p>
            <a:pPr marL="235857" indent="-235857">
              <a:buClr>
                <a:schemeClr val="accent2">
                  <a:satOff val="-4966"/>
                  <a:lumOff val="-10549"/>
                </a:schemeClr>
              </a:buClr>
              <a:buSzPct val="120000"/>
            </a:pPr>
            <a:r>
              <a:t>Wichtige Begriffe: Subjekt, Zeugnis, Solidarität, Bewahrung der Schöpfung, Förderung der Gemeinschaft </a:t>
            </a:r>
          </a:p>
          <a:p>
            <a:pPr marL="0" indent="0">
              <a:spcBef>
                <a:spcPts val="2200"/>
              </a:spcBef>
              <a:buSzTx/>
              <a:buFontTx/>
              <a:buNone/>
            </a:pPr>
            <a:r>
              <a:t>Problemanzeige: </a:t>
            </a:r>
            <a:br/>
            <a:r>
              <a:t>ausufernder Individualismus führt </a:t>
            </a:r>
            <a:br/>
            <a:r>
              <a:t>zu wachsender Unverbindlichkeit</a:t>
            </a:r>
          </a:p>
        </p:txBody>
      </p:sp>
      <p:sp>
        <p:nvSpPr>
          <p:cNvPr id="123" name="Shape 123"/>
          <p:cNvSpPr/>
          <p:nvPr>
            <p:ph type="sldNum" sz="quarter" idx="4294967295"/>
          </p:nvPr>
        </p:nvSpPr>
        <p:spPr>
          <a:xfrm>
            <a:off x="8686800" y="6289994"/>
            <a:ext cx="271495" cy="4978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/>
          <p:nvPr>
            <p:ph type="body" sz="quarter" idx="4294967295"/>
          </p:nvPr>
        </p:nvSpPr>
        <p:spPr>
          <a:xfrm>
            <a:off x="3448050" y="635000"/>
            <a:ext cx="5732118" cy="57631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80000"/>
              </a:lnSpc>
              <a:spcBef>
                <a:spcPts val="0"/>
              </a:spcBef>
              <a:buSzTx/>
              <a:buNone/>
              <a:defRPr b="1" sz="3000"/>
            </a:lvl1pPr>
          </a:lstStyle>
          <a:p>
            <a:pPr/>
            <a:r>
              <a:t>Biblische Grundlegungen</a:t>
            </a:r>
          </a:p>
        </p:txBody>
      </p:sp>
      <p:pic>
        <p:nvPicPr>
          <p:cNvPr id="126" name="Fotolia_82340813_S_Václav Mach.jpg"/>
          <p:cNvPicPr>
            <a:picLocks noChangeAspect="1"/>
          </p:cNvPicPr>
          <p:nvPr/>
        </p:nvPicPr>
        <p:blipFill>
          <a:blip r:embed="rId2">
            <a:extLst/>
          </a:blip>
          <a:srcRect l="43475" t="119" r="24509" b="0"/>
          <a:stretch>
            <a:fillRect/>
          </a:stretch>
        </p:blipFill>
        <p:spPr>
          <a:xfrm>
            <a:off x="-2493" y="-5680"/>
            <a:ext cx="3301330" cy="6866310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Shape 127"/>
          <p:cNvSpPr/>
          <p:nvPr/>
        </p:nvSpPr>
        <p:spPr>
          <a:xfrm rot="16200000">
            <a:off x="-816110" y="5718543"/>
            <a:ext cx="1889703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i="1" sz="1200">
                <a:solidFill>
                  <a:srgbClr val="FFFFFF"/>
                </a:solidFill>
              </a:defRPr>
            </a:lvl1pPr>
          </a:lstStyle>
          <a:p>
            <a:pPr/>
            <a:r>
              <a:t>© Václav Mach | fotolia.com</a:t>
            </a:r>
          </a:p>
        </p:txBody>
      </p:sp>
      <p:sp>
        <p:nvSpPr>
          <p:cNvPr id="128" name="Shape 128"/>
          <p:cNvSpPr/>
          <p:nvPr/>
        </p:nvSpPr>
        <p:spPr>
          <a:xfrm>
            <a:off x="3432080" y="1393693"/>
            <a:ext cx="5282301" cy="2453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77368" indent="-277368">
              <a:buClr>
                <a:schemeClr val="accent2">
                  <a:satOff val="-4966"/>
                  <a:lumOff val="-10549"/>
                </a:schemeClr>
              </a:buClr>
              <a:buSzPct val="120000"/>
            </a:pPr>
            <a:r>
              <a:t>Vielfältige Geschichten von Liebe und Krisen im Alten und Neuen Testament</a:t>
            </a:r>
          </a:p>
          <a:p>
            <a:pPr marL="277368" indent="-277368">
              <a:buClr>
                <a:schemeClr val="accent2">
                  <a:satOff val="-4966"/>
                  <a:lumOff val="-10549"/>
                </a:schemeClr>
              </a:buClr>
              <a:buSzPct val="120000"/>
            </a:pPr>
            <a:r>
              <a:t>Familie als Abglanz der Dreifaltigkeit</a:t>
            </a:r>
          </a:p>
          <a:p>
            <a:pPr marL="277368" indent="-277368">
              <a:buClr>
                <a:schemeClr val="accent2">
                  <a:satOff val="-4966"/>
                  <a:lumOff val="-10549"/>
                </a:schemeClr>
              </a:buClr>
              <a:buSzPct val="120000"/>
            </a:pPr>
            <a:r>
              <a:t>Leben Jesu als Folie für das Leben der Menschen</a:t>
            </a:r>
          </a:p>
        </p:txBody>
      </p:sp>
      <p:sp>
        <p:nvSpPr>
          <p:cNvPr id="129" name="Shape 129"/>
          <p:cNvSpPr/>
          <p:nvPr>
            <p:ph type="sldNum" sz="quarter" idx="4294967295"/>
          </p:nvPr>
        </p:nvSpPr>
        <p:spPr>
          <a:xfrm>
            <a:off x="8686800" y="6289994"/>
            <a:ext cx="271495" cy="4978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28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/>
        </p:nvSpPr>
        <p:spPr>
          <a:xfrm>
            <a:off x="3429000" y="635000"/>
            <a:ext cx="5716342" cy="9842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b="1" sz="3000"/>
            </a:lvl1pPr>
          </a:lstStyle>
          <a:p>
            <a:pPr/>
            <a:r>
              <a:t>Familie und ihre Herausforderungen</a:t>
            </a:r>
          </a:p>
        </p:txBody>
      </p:sp>
      <p:pic>
        <p:nvPicPr>
          <p:cNvPr id="132" name="Fotolia_94265237_S_Jonathan Stutz.jpg"/>
          <p:cNvPicPr>
            <a:picLocks noChangeAspect="1"/>
          </p:cNvPicPr>
          <p:nvPr/>
        </p:nvPicPr>
        <p:blipFill>
          <a:blip r:embed="rId2">
            <a:extLst/>
          </a:blip>
          <a:srcRect l="30739" t="0" r="33239" b="0"/>
          <a:stretch>
            <a:fillRect/>
          </a:stretch>
        </p:blipFill>
        <p:spPr>
          <a:xfrm>
            <a:off x="6239" y="6246"/>
            <a:ext cx="3297775" cy="6866329"/>
          </a:xfrm>
          <a:prstGeom prst="rect">
            <a:avLst/>
          </a:prstGeom>
          <a:ln w="12700">
            <a:miter lim="400000"/>
          </a:ln>
        </p:spPr>
      </p:pic>
      <p:sp>
        <p:nvSpPr>
          <p:cNvPr id="133" name="Shape 133"/>
          <p:cNvSpPr/>
          <p:nvPr/>
        </p:nvSpPr>
        <p:spPr>
          <a:xfrm rot="16200000">
            <a:off x="-879473" y="5617079"/>
            <a:ext cx="2016429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i="1" sz="1200">
                <a:solidFill>
                  <a:srgbClr val="FFFFFF"/>
                </a:solidFill>
              </a:defRPr>
            </a:lvl1pPr>
          </a:lstStyle>
          <a:p>
            <a:pPr/>
            <a:r>
              <a:t>© Jonathan Stutz | fotolia.com</a:t>
            </a:r>
          </a:p>
        </p:txBody>
      </p:sp>
      <p:sp>
        <p:nvSpPr>
          <p:cNvPr id="134" name="Shape 134"/>
          <p:cNvSpPr/>
          <p:nvPr/>
        </p:nvSpPr>
        <p:spPr>
          <a:xfrm>
            <a:off x="3429000" y="1905000"/>
            <a:ext cx="5716342" cy="42417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68418" indent="-268418">
              <a:buClr>
                <a:schemeClr val="accent2">
                  <a:satOff val="-4966"/>
                  <a:lumOff val="-10549"/>
                </a:schemeClr>
              </a:buClr>
              <a:buSzPct val="140000"/>
            </a:pPr>
            <a:r>
              <a:t>Familien kämpfen</a:t>
            </a:r>
            <a:endParaRPr sz="2500"/>
          </a:p>
          <a:p>
            <a:pPr lvl="1" marL="444500" indent="-190500">
              <a:buClr>
                <a:srgbClr val="A7A7A7"/>
              </a:buClr>
              <a:buSzPct val="120000"/>
              <a:buChar char="•"/>
              <a:defRPr sz="2500"/>
            </a:pPr>
            <a:r>
              <a:t>mit Armut</a:t>
            </a:r>
            <a:endParaRPr sz="2800"/>
          </a:p>
          <a:p>
            <a:pPr lvl="1" marL="444500" indent="-190500">
              <a:buClr>
                <a:srgbClr val="A7A7A7"/>
              </a:buClr>
              <a:buSzPct val="120000"/>
              <a:buChar char="•"/>
              <a:defRPr sz="2500"/>
            </a:pPr>
            <a:r>
              <a:t>sozioökonomischem Druck</a:t>
            </a:r>
            <a:endParaRPr sz="2800"/>
          </a:p>
          <a:p>
            <a:pPr lvl="1" marL="444500" indent="-190500">
              <a:buClr>
                <a:srgbClr val="A7A7A7"/>
              </a:buClr>
              <a:buSzPct val="120000"/>
              <a:buChar char="•"/>
              <a:defRPr sz="2500"/>
            </a:pPr>
            <a:r>
              <a:t>Migration/Flucht</a:t>
            </a:r>
            <a:endParaRPr sz="2800"/>
          </a:p>
          <a:p>
            <a:pPr marL="268418" indent="-268418">
              <a:buClr>
                <a:schemeClr val="accent2">
                  <a:satOff val="-4966"/>
                  <a:lumOff val="-10549"/>
                </a:schemeClr>
              </a:buClr>
              <a:buSzPct val="140000"/>
            </a:pPr>
            <a:r>
              <a:t>Familien tragen  </a:t>
            </a:r>
            <a:endParaRPr sz="2500"/>
          </a:p>
          <a:p>
            <a:pPr lvl="1" marL="444500" indent="-190500">
              <a:buClr>
                <a:srgbClr val="A7A7A7"/>
              </a:buClr>
              <a:buSzPct val="120000"/>
              <a:buChar char="•"/>
              <a:defRPr sz="2500"/>
            </a:pPr>
            <a:r>
              <a:t>Alte</a:t>
            </a:r>
          </a:p>
          <a:p>
            <a:pPr lvl="1" marL="444500" indent="-190500">
              <a:buClr>
                <a:srgbClr val="A7A7A7"/>
              </a:buClr>
              <a:buSzPct val="120000"/>
              <a:buChar char="•"/>
              <a:defRPr sz="2500"/>
            </a:pPr>
            <a:r>
              <a:t>Kranke</a:t>
            </a:r>
          </a:p>
          <a:p>
            <a:pPr lvl="1" marL="444500" indent="-190500">
              <a:buClr>
                <a:srgbClr val="A7A7A7"/>
              </a:buClr>
              <a:buSzPct val="120000"/>
              <a:buChar char="•"/>
              <a:defRPr sz="2500"/>
            </a:pPr>
            <a:r>
              <a:t>Behinderte </a:t>
            </a:r>
            <a:endParaRPr sz="2800"/>
          </a:p>
          <a:p>
            <a:pPr marL="0" indent="0">
              <a:spcBef>
                <a:spcPts val="600"/>
              </a:spcBef>
              <a:buSzTx/>
              <a:buFontTx/>
              <a:buNone/>
            </a:pPr>
            <a:r>
              <a:t>Forderung: </a:t>
            </a:r>
            <a:br/>
            <a:r>
              <a:t>Recht auf angemessene Familienpolitik</a:t>
            </a:r>
          </a:p>
        </p:txBody>
      </p:sp>
      <p:sp>
        <p:nvSpPr>
          <p:cNvPr id="135" name="Shape 135"/>
          <p:cNvSpPr/>
          <p:nvPr>
            <p:ph type="sldNum" sz="quarter" idx="4294967295"/>
          </p:nvPr>
        </p:nvSpPr>
        <p:spPr>
          <a:xfrm>
            <a:off x="8686800" y="6289994"/>
            <a:ext cx="271495" cy="4978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3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3429000" y="634998"/>
            <a:ext cx="5716342" cy="561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b="1" sz="3000"/>
            </a:lvl1pPr>
          </a:lstStyle>
          <a:p>
            <a:pPr/>
            <a:r>
              <a:t>Eltern: Vater und Mutter</a:t>
            </a:r>
          </a:p>
        </p:txBody>
      </p:sp>
      <p:pic>
        <p:nvPicPr>
          <p:cNvPr id="138" name="Fotolia_63090567_S_Trueffelpix.jpg"/>
          <p:cNvPicPr>
            <a:picLocks noChangeAspect="1"/>
          </p:cNvPicPr>
          <p:nvPr/>
        </p:nvPicPr>
        <p:blipFill>
          <a:blip r:embed="rId2">
            <a:extLst/>
          </a:blip>
          <a:srcRect l="22222" t="0" r="29629" b="0"/>
          <a:stretch>
            <a:fillRect/>
          </a:stretch>
        </p:blipFill>
        <p:spPr>
          <a:xfrm>
            <a:off x="-3366" y="-3"/>
            <a:ext cx="3302004" cy="6858004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Shape 139"/>
          <p:cNvSpPr/>
          <p:nvPr/>
        </p:nvSpPr>
        <p:spPr>
          <a:xfrm rot="16200000">
            <a:off x="-746793" y="5749760"/>
            <a:ext cx="1751069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i="1" sz="1200"/>
            </a:lvl1pPr>
          </a:lstStyle>
          <a:p>
            <a:pPr/>
            <a:r>
              <a:t>© Trueffelpix | fotolia.com</a:t>
            </a:r>
          </a:p>
        </p:txBody>
      </p:sp>
      <p:sp>
        <p:nvSpPr>
          <p:cNvPr id="140" name="Shape 140"/>
          <p:cNvSpPr/>
          <p:nvPr/>
        </p:nvSpPr>
        <p:spPr>
          <a:xfrm>
            <a:off x="3427963" y="1397000"/>
            <a:ext cx="5251904" cy="22148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marL="268418" indent="-268418">
              <a:buClr>
                <a:schemeClr val="accent2">
                  <a:satOff val="-4966"/>
                  <a:lumOff val="-10549"/>
                </a:schemeClr>
              </a:buClr>
              <a:buSzPct val="140000"/>
            </a:pPr>
            <a:r>
              <a:t>Beide Elternteile werden gebraucht </a:t>
            </a:r>
            <a:endParaRPr sz="2500"/>
          </a:p>
          <a:p>
            <a:pPr lvl="1" marL="452119" indent="-198119">
              <a:buClr>
                <a:srgbClr val="A7A7A7"/>
              </a:buClr>
              <a:buSzPct val="120000"/>
              <a:buChar char="•"/>
            </a:pPr>
            <a:r>
              <a:t>Problem der abwesenden Väter</a:t>
            </a:r>
            <a:endParaRPr sz="2800"/>
          </a:p>
          <a:p>
            <a:pPr marL="268418" indent="-268418">
              <a:buClr>
                <a:schemeClr val="accent2">
                  <a:satOff val="-4966"/>
                  <a:lumOff val="-10549"/>
                </a:schemeClr>
              </a:buClr>
              <a:buSzPct val="140000"/>
            </a:pPr>
            <a:r>
              <a:t>Elternrollen</a:t>
            </a:r>
            <a:endParaRPr sz="2500"/>
          </a:p>
          <a:p>
            <a:pPr lvl="1" marL="452119" indent="-198119">
              <a:buClr>
                <a:srgbClr val="A7A7A7"/>
              </a:buClr>
              <a:buSzPct val="120000"/>
              <a:buChar char="•"/>
            </a:pPr>
            <a:r>
              <a:t>Bergende  Mutter</a:t>
            </a:r>
            <a:endParaRPr sz="2800"/>
          </a:p>
          <a:p>
            <a:pPr lvl="1" marL="452119" indent="-198119">
              <a:buClr>
                <a:srgbClr val="A7A7A7"/>
              </a:buClr>
              <a:buSzPct val="120000"/>
              <a:buChar char="•"/>
            </a:pPr>
            <a:r>
              <a:t>schützender Vater</a:t>
            </a:r>
          </a:p>
        </p:txBody>
      </p:sp>
      <p:sp>
        <p:nvSpPr>
          <p:cNvPr id="141" name="Shape 141"/>
          <p:cNvSpPr/>
          <p:nvPr>
            <p:ph type="sldNum" sz="quarter" idx="4294967295"/>
          </p:nvPr>
        </p:nvSpPr>
        <p:spPr>
          <a:xfrm>
            <a:off x="8686800" y="6289994"/>
            <a:ext cx="271495" cy="4978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0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/>
        </p:nvSpPr>
        <p:spPr>
          <a:xfrm>
            <a:off x="3429000" y="634999"/>
            <a:ext cx="5716342" cy="561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b="1" sz="3000"/>
            </a:lvl1pPr>
          </a:lstStyle>
          <a:p>
            <a:pPr/>
            <a:r>
              <a:t>Familie als Lernort für die Welt</a:t>
            </a:r>
          </a:p>
        </p:txBody>
      </p:sp>
      <p:pic>
        <p:nvPicPr>
          <p:cNvPr id="144" name="image6.jpeg"/>
          <p:cNvPicPr>
            <a:picLocks noChangeAspect="1"/>
          </p:cNvPicPr>
          <p:nvPr/>
        </p:nvPicPr>
        <p:blipFill>
          <a:blip r:embed="rId2">
            <a:extLst/>
          </a:blip>
          <a:srcRect l="67513" t="0" r="253" b="0"/>
          <a:stretch>
            <a:fillRect/>
          </a:stretch>
        </p:blipFill>
        <p:spPr>
          <a:xfrm>
            <a:off x="-4865" y="-4517"/>
            <a:ext cx="3296210" cy="68925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Fotolia_117150782_S_dehweh.jpg"/>
          <p:cNvPicPr>
            <a:picLocks noChangeAspect="1"/>
          </p:cNvPicPr>
          <p:nvPr/>
        </p:nvPicPr>
        <p:blipFill>
          <a:blip r:embed="rId3">
            <a:extLst/>
          </a:blip>
          <a:srcRect l="30209" t="0" r="41835" b="12055"/>
          <a:stretch>
            <a:fillRect/>
          </a:stretch>
        </p:blipFill>
        <p:spPr>
          <a:xfrm>
            <a:off x="-14734" y="-38100"/>
            <a:ext cx="3306299" cy="6934200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Shape 146"/>
          <p:cNvSpPr/>
          <p:nvPr/>
        </p:nvSpPr>
        <p:spPr>
          <a:xfrm rot="16200000">
            <a:off x="-666686" y="5829866"/>
            <a:ext cx="1590855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i="1" sz="1200">
                <a:solidFill>
                  <a:srgbClr val="FFFFFF"/>
                </a:solidFill>
              </a:defRPr>
            </a:lvl1pPr>
          </a:lstStyle>
          <a:p>
            <a:pPr/>
            <a:r>
              <a:t>© dehweh | fotolia.com</a:t>
            </a:r>
          </a:p>
        </p:txBody>
      </p:sp>
      <p:sp>
        <p:nvSpPr>
          <p:cNvPr id="147" name="Shape 147"/>
          <p:cNvSpPr/>
          <p:nvPr/>
        </p:nvSpPr>
        <p:spPr>
          <a:xfrm>
            <a:off x="3428072" y="1397000"/>
            <a:ext cx="5029844" cy="35407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marL="268418" indent="-268418">
              <a:buClr>
                <a:schemeClr val="accent2">
                  <a:satOff val="-4966"/>
                  <a:lumOff val="-10549"/>
                </a:schemeClr>
              </a:buClr>
              <a:buSzPct val="140000"/>
            </a:pPr>
            <a:r>
              <a:t>Leitbild: Familie als Hauskirche</a:t>
            </a:r>
            <a:endParaRPr sz="2500"/>
          </a:p>
          <a:p>
            <a:pPr marL="268418" indent="-268418">
              <a:buClr>
                <a:schemeClr val="accent2">
                  <a:satOff val="-4966"/>
                  <a:lumOff val="-10549"/>
                </a:schemeClr>
              </a:buClr>
              <a:buSzPct val="140000"/>
            </a:pPr>
            <a:r>
              <a:t>Gesellschaft braucht Familien</a:t>
            </a:r>
            <a:endParaRPr sz="2500"/>
          </a:p>
          <a:p>
            <a:pPr marL="268418" indent="-268418">
              <a:buClr>
                <a:schemeClr val="accent2">
                  <a:satOff val="-4966"/>
                  <a:lumOff val="-10549"/>
                </a:schemeClr>
              </a:buClr>
              <a:buSzPct val="140000"/>
            </a:pPr>
            <a:r>
              <a:t>Familie als Schule des Lebens: </a:t>
            </a:r>
            <a:endParaRPr sz="2500"/>
          </a:p>
          <a:p>
            <a:pPr marL="465327" indent="-211327">
              <a:buClr>
                <a:srgbClr val="A7A7A7"/>
              </a:buClr>
              <a:buSzPct val="120000"/>
            </a:pPr>
            <a:r>
              <a:t>zwischen den Generationen</a:t>
            </a:r>
            <a:endParaRPr sz="2800"/>
          </a:p>
          <a:p>
            <a:pPr marL="465327" indent="-211327">
              <a:buClr>
                <a:srgbClr val="A7A7A7"/>
              </a:buClr>
              <a:buSzPct val="120000"/>
            </a:pPr>
            <a:r>
              <a:t>leben mit anderen (Geschwister)</a:t>
            </a:r>
            <a:endParaRPr sz="2800"/>
          </a:p>
          <a:p>
            <a:pPr marL="0" indent="0">
              <a:spcBef>
                <a:spcPts val="1800"/>
              </a:spcBef>
              <a:buSzTx/>
              <a:buFontTx/>
              <a:buNone/>
            </a:pPr>
            <a:r>
              <a:t>Problemanzeige: </a:t>
            </a:r>
            <a:br/>
            <a:r>
              <a:t>Sich zurückziehen auf </a:t>
            </a:r>
            <a:br/>
            <a:r>
              <a:t>den Nahraum der Familie</a:t>
            </a:r>
          </a:p>
        </p:txBody>
      </p:sp>
      <p:sp>
        <p:nvSpPr>
          <p:cNvPr id="148" name="Shape 148"/>
          <p:cNvSpPr/>
          <p:nvPr>
            <p:ph type="sldNum" sz="quarter" idx="4294967295"/>
          </p:nvPr>
        </p:nvSpPr>
        <p:spPr>
          <a:xfrm>
            <a:off x="8686800" y="6289994"/>
            <a:ext cx="271495" cy="4978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Fotolia_82672632_S_ingo Bartussek.jpg"/>
          <p:cNvPicPr>
            <a:picLocks noChangeAspect="1"/>
          </p:cNvPicPr>
          <p:nvPr/>
        </p:nvPicPr>
        <p:blipFill>
          <a:blip r:embed="rId2">
            <a:extLst/>
          </a:blip>
          <a:srcRect l="25978" t="0" r="25979" b="0"/>
          <a:stretch>
            <a:fillRect/>
          </a:stretch>
        </p:blipFill>
        <p:spPr>
          <a:xfrm>
            <a:off x="-4540" y="-2900"/>
            <a:ext cx="3297485" cy="6863800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Shape 151"/>
          <p:cNvSpPr/>
          <p:nvPr/>
        </p:nvSpPr>
        <p:spPr>
          <a:xfrm>
            <a:off x="3429000" y="634998"/>
            <a:ext cx="5716342" cy="561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b="1" sz="3000"/>
            </a:lvl1pPr>
          </a:lstStyle>
          <a:p>
            <a:pPr/>
            <a:r>
              <a:t>Offen für das Leben</a:t>
            </a:r>
          </a:p>
        </p:txBody>
      </p:sp>
      <p:sp>
        <p:nvSpPr>
          <p:cNvPr id="152" name="Shape 152"/>
          <p:cNvSpPr/>
          <p:nvPr/>
        </p:nvSpPr>
        <p:spPr>
          <a:xfrm rot="16200000">
            <a:off x="-872443" y="872442"/>
            <a:ext cx="2014122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i="1" sz="1200"/>
            </a:lvl1pPr>
          </a:lstStyle>
          <a:p>
            <a:pPr/>
            <a:r>
              <a:t>© Ingo Bartussek | fotolia.com</a:t>
            </a:r>
          </a:p>
        </p:txBody>
      </p:sp>
      <p:sp>
        <p:nvSpPr>
          <p:cNvPr id="153" name="Shape 153"/>
          <p:cNvSpPr/>
          <p:nvPr/>
        </p:nvSpPr>
        <p:spPr>
          <a:xfrm>
            <a:off x="3424488" y="1397000"/>
            <a:ext cx="5455339" cy="25806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64160" indent="-264160">
              <a:buClr>
                <a:schemeClr val="accent2">
                  <a:satOff val="-4966"/>
                  <a:lumOff val="-10549"/>
                </a:schemeClr>
              </a:buClr>
              <a:buSzPct val="140000"/>
            </a:pPr>
            <a:r>
              <a:t>Grundsätzliche Offenheit für Kinder</a:t>
            </a:r>
            <a:endParaRPr sz="2500"/>
          </a:p>
          <a:p>
            <a:pPr marL="264160" indent="-264160">
              <a:buClr>
                <a:schemeClr val="accent2">
                  <a:satOff val="-4966"/>
                  <a:lumOff val="-10549"/>
                </a:schemeClr>
              </a:buClr>
              <a:buSzPct val="140000"/>
            </a:pPr>
            <a:r>
              <a:t>Fruchtbare Partnerschaft auch ohne Kinder </a:t>
            </a:r>
            <a:endParaRPr sz="2500"/>
          </a:p>
          <a:p>
            <a:pPr marL="0" indent="0">
              <a:spcBef>
                <a:spcPts val="1500"/>
              </a:spcBef>
              <a:buSzTx/>
              <a:buFontTx/>
              <a:buNone/>
            </a:pPr>
            <a:r>
              <a:t>Problemanzeige: </a:t>
            </a:r>
            <a:br/>
            <a:r>
              <a:t>vielfältige Hindernisse, </a:t>
            </a:r>
            <a:br/>
            <a:r>
              <a:t>sich auf Familie einzulassen</a:t>
            </a:r>
          </a:p>
        </p:txBody>
      </p:sp>
      <p:sp>
        <p:nvSpPr>
          <p:cNvPr id="154" name="Shape 154"/>
          <p:cNvSpPr/>
          <p:nvPr>
            <p:ph type="sldNum" sz="quarter" idx="4294967295"/>
          </p:nvPr>
        </p:nvSpPr>
        <p:spPr>
          <a:xfrm>
            <a:off x="8686800" y="6289994"/>
            <a:ext cx="271495" cy="4978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/>
        </p:nvSpPr>
        <p:spPr>
          <a:xfrm>
            <a:off x="3416300" y="634998"/>
            <a:ext cx="5716342" cy="561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b="1" sz="3000"/>
            </a:lvl1pPr>
          </a:lstStyle>
          <a:p>
            <a:pPr/>
            <a:r>
              <a:t>Erziehung</a:t>
            </a:r>
          </a:p>
        </p:txBody>
      </p:sp>
      <p:pic>
        <p:nvPicPr>
          <p:cNvPr id="157" name="Fotolia_84965704_S_VadimGuzhva.jpg"/>
          <p:cNvPicPr>
            <a:picLocks noChangeAspect="1"/>
          </p:cNvPicPr>
          <p:nvPr/>
        </p:nvPicPr>
        <p:blipFill>
          <a:blip r:embed="rId2">
            <a:extLst/>
          </a:blip>
          <a:srcRect l="24457" t="0" r="43476" b="0"/>
          <a:stretch>
            <a:fillRect/>
          </a:stretch>
        </p:blipFill>
        <p:spPr>
          <a:xfrm>
            <a:off x="-4517" y="-2900"/>
            <a:ext cx="3297485" cy="6863800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Shape 158"/>
          <p:cNvSpPr/>
          <p:nvPr/>
        </p:nvSpPr>
        <p:spPr>
          <a:xfrm rot="16200000">
            <a:off x="-863846" y="5645406"/>
            <a:ext cx="1985175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i="1" sz="1200"/>
            </a:lvl1pPr>
          </a:lstStyle>
          <a:p>
            <a:pPr/>
            <a:r>
              <a:t>© Vadim Guzhva | fotolia.com</a:t>
            </a:r>
          </a:p>
        </p:txBody>
      </p:sp>
      <p:sp>
        <p:nvSpPr>
          <p:cNvPr id="159" name="Shape 159"/>
          <p:cNvSpPr/>
          <p:nvPr/>
        </p:nvSpPr>
        <p:spPr>
          <a:xfrm>
            <a:off x="3435037" y="1346200"/>
            <a:ext cx="5392620" cy="1722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64160" indent="-264160">
              <a:buClr>
                <a:schemeClr val="accent2">
                  <a:satOff val="-4966"/>
                  <a:lumOff val="-10549"/>
                </a:schemeClr>
              </a:buClr>
              <a:buSzPct val="140000"/>
            </a:pPr>
            <a:r>
              <a:t>Familie als erster Ort der Erziehung</a:t>
            </a:r>
            <a:endParaRPr sz="2200"/>
          </a:p>
          <a:p>
            <a:pPr marL="264160" indent="-264160">
              <a:buClr>
                <a:schemeClr val="accent2">
                  <a:satOff val="-4966"/>
                  <a:lumOff val="-10549"/>
                </a:schemeClr>
              </a:buClr>
              <a:buSzPct val="140000"/>
            </a:pPr>
            <a:r>
              <a:t>Erziehungshaltung</a:t>
            </a:r>
            <a:endParaRPr sz="2200"/>
          </a:p>
          <a:p>
            <a:pPr marL="264160" indent="-264160">
              <a:buClr>
                <a:schemeClr val="accent2">
                  <a:satOff val="-4966"/>
                  <a:lumOff val="-10549"/>
                </a:schemeClr>
              </a:buClr>
              <a:buSzPct val="140000"/>
            </a:pPr>
            <a:r>
              <a:t>Konstruktive Grenzen setzen – </a:t>
            </a:r>
            <a:br/>
            <a:r>
              <a:t>keine Mauern</a:t>
            </a:r>
          </a:p>
        </p:txBody>
      </p:sp>
      <p:sp>
        <p:nvSpPr>
          <p:cNvPr id="160" name="Shape 160"/>
          <p:cNvSpPr/>
          <p:nvPr>
            <p:ph type="sldNum" sz="quarter" idx="4294967295"/>
          </p:nvPr>
        </p:nvSpPr>
        <p:spPr>
          <a:xfrm>
            <a:off x="8686800" y="6289994"/>
            <a:ext cx="271495" cy="4978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9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/>
        </p:nvSpPr>
        <p:spPr>
          <a:xfrm>
            <a:off x="3429000" y="634998"/>
            <a:ext cx="5716342" cy="561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b="1" sz="3000"/>
            </a:lvl1pPr>
          </a:lstStyle>
          <a:p>
            <a:pPr/>
            <a:r>
              <a:t>Erziehung</a:t>
            </a:r>
          </a:p>
        </p:txBody>
      </p:sp>
      <p:pic>
        <p:nvPicPr>
          <p:cNvPr id="163" name="Fotolia_84965704_S_VadimGuzhva.jpg"/>
          <p:cNvPicPr>
            <a:picLocks noChangeAspect="1"/>
          </p:cNvPicPr>
          <p:nvPr/>
        </p:nvPicPr>
        <p:blipFill>
          <a:blip r:embed="rId2">
            <a:extLst/>
          </a:blip>
          <a:srcRect l="24457" t="0" r="43476" b="0"/>
          <a:stretch>
            <a:fillRect/>
          </a:stretch>
        </p:blipFill>
        <p:spPr>
          <a:xfrm>
            <a:off x="-4517" y="-2900"/>
            <a:ext cx="3297485" cy="6863800"/>
          </a:xfrm>
          <a:prstGeom prst="rect">
            <a:avLst/>
          </a:prstGeom>
          <a:ln w="12700">
            <a:miter lim="400000"/>
          </a:ln>
        </p:spPr>
      </p:pic>
      <p:sp>
        <p:nvSpPr>
          <p:cNvPr id="164" name="Shape 164"/>
          <p:cNvSpPr/>
          <p:nvPr/>
        </p:nvSpPr>
        <p:spPr>
          <a:xfrm rot="16200000">
            <a:off x="-863846" y="5645406"/>
            <a:ext cx="1985175" cy="2692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FontTx/>
              <a:buNone/>
              <a:defRPr i="1" sz="1200"/>
            </a:lvl1pPr>
          </a:lstStyle>
          <a:p>
            <a:pPr/>
            <a:r>
              <a:t>© Vadim Guzhva | fotolia.com</a:t>
            </a:r>
          </a:p>
        </p:txBody>
      </p:sp>
      <p:sp>
        <p:nvSpPr>
          <p:cNvPr id="165" name="Shape 165"/>
          <p:cNvSpPr/>
          <p:nvPr/>
        </p:nvSpPr>
        <p:spPr>
          <a:xfrm>
            <a:off x="3435037" y="1397000"/>
            <a:ext cx="5392620" cy="39623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264160" indent="-264160">
              <a:buClr>
                <a:schemeClr val="accent2">
                  <a:satOff val="-4966"/>
                  <a:lumOff val="-10549"/>
                </a:schemeClr>
              </a:buClr>
              <a:buSzPct val="140000"/>
            </a:pPr>
            <a:r>
              <a:t>Erziehungsziele: </a:t>
            </a:r>
            <a:endParaRPr sz="2200"/>
          </a:p>
          <a:p>
            <a:pPr lvl="1" marL="452119" indent="-198119">
              <a:lnSpc>
                <a:spcPct val="80000"/>
              </a:lnSpc>
              <a:buClr>
                <a:srgbClr val="A7A7A7"/>
              </a:buClr>
              <a:buSzPct val="120000"/>
              <a:buChar char="•"/>
            </a:pPr>
            <a:r>
              <a:t>gute Gewohnheiten ausbilden</a:t>
            </a:r>
            <a:endParaRPr sz="1900"/>
          </a:p>
          <a:p>
            <a:pPr lvl="1" marL="452119" indent="-198119">
              <a:lnSpc>
                <a:spcPct val="80000"/>
              </a:lnSpc>
              <a:buClr>
                <a:srgbClr val="A7A7A7"/>
              </a:buClr>
              <a:buSzPct val="120000"/>
              <a:buChar char="•"/>
            </a:pPr>
            <a:r>
              <a:t>Fähigkeit abwarten zu können</a:t>
            </a:r>
            <a:endParaRPr sz="1900"/>
          </a:p>
          <a:p>
            <a:pPr lvl="1" marL="452119" indent="-198119">
              <a:lnSpc>
                <a:spcPct val="80000"/>
              </a:lnSpc>
              <a:buClr>
                <a:srgbClr val="A7A7A7"/>
              </a:buClr>
              <a:buSzPct val="120000"/>
              <a:buChar char="•"/>
            </a:pPr>
            <a:r>
              <a:t>zuhören und einfühlen lernen</a:t>
            </a:r>
            <a:endParaRPr sz="1900"/>
          </a:p>
          <a:p>
            <a:pPr lvl="1" marL="452119" indent="-198119">
              <a:lnSpc>
                <a:spcPct val="80000"/>
              </a:lnSpc>
              <a:buClr>
                <a:srgbClr val="A7A7A7"/>
              </a:buClr>
              <a:buSzPct val="120000"/>
              <a:buChar char="•"/>
            </a:pPr>
            <a:r>
              <a:t>Konsumgewohnheiten neu entwerfen</a:t>
            </a:r>
            <a:endParaRPr sz="1900"/>
          </a:p>
          <a:p>
            <a:pPr lvl="1" marL="452119" indent="-198119">
              <a:lnSpc>
                <a:spcPct val="80000"/>
              </a:lnSpc>
              <a:buClr>
                <a:srgbClr val="A7A7A7"/>
              </a:buClr>
              <a:buSzPct val="120000"/>
              <a:buChar char="•"/>
            </a:pPr>
            <a:r>
              <a:t>reflektierter Umgang mit Kommunikationsmitteln</a:t>
            </a:r>
            <a:endParaRPr sz="1900"/>
          </a:p>
          <a:p>
            <a:pPr lvl="1" marL="198120" indent="-198120">
              <a:spcBef>
                <a:spcPts val="1100"/>
              </a:spcBef>
              <a:buClr>
                <a:schemeClr val="accent2">
                  <a:satOff val="-4966"/>
                  <a:lumOff val="-10549"/>
                </a:schemeClr>
              </a:buClr>
              <a:buSzPct val="140000"/>
              <a:buChar char="•"/>
            </a:pPr>
            <a:r>
              <a:t>Würdigung der Sexualerziehung </a:t>
            </a:r>
            <a:br/>
            <a:r>
              <a:t>als Erziehung zur Liebe</a:t>
            </a:r>
          </a:p>
        </p:txBody>
      </p:sp>
      <p:sp>
        <p:nvSpPr>
          <p:cNvPr id="166" name="Shape 166"/>
          <p:cNvSpPr/>
          <p:nvPr>
            <p:ph type="sldNum" sz="quarter" idx="4294967295"/>
          </p:nvPr>
        </p:nvSpPr>
        <p:spPr>
          <a:xfrm>
            <a:off x="8686800" y="6289994"/>
            <a:ext cx="271495" cy="497837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5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Larissa">
  <a:themeElements>
    <a:clrScheme name="Lariss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Larissa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90000"/>
          </a:lnSpc>
          <a:spcBef>
            <a:spcPts val="6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278604" marR="0" indent="-278604" algn="l" defTabSz="914400" rtl="0" fontAlgn="auto" latinLnBrk="0" hangingPunct="0">
          <a:lnSpc>
            <a:spcPct val="90000"/>
          </a:lnSpc>
          <a:spcBef>
            <a:spcPts val="500"/>
          </a:spcBef>
          <a:spcAft>
            <a:spcPts val="0"/>
          </a:spcAft>
          <a:buClrTx/>
          <a:buSzPct val="100000"/>
          <a:buFont typeface="Arial"/>
          <a:buChar char="•"/>
          <a:tabLst/>
          <a:defRPr b="0" baseline="0" cap="none" i="0" spc="0" strike="noStrike" sz="2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Larissa">
  <a:themeElements>
    <a:clrScheme name="Lariss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Larissa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90000"/>
          </a:lnSpc>
          <a:spcBef>
            <a:spcPts val="6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278604" marR="0" indent="-278604" algn="l" defTabSz="914400" rtl="0" fontAlgn="auto" latinLnBrk="0" hangingPunct="0">
          <a:lnSpc>
            <a:spcPct val="90000"/>
          </a:lnSpc>
          <a:spcBef>
            <a:spcPts val="500"/>
          </a:spcBef>
          <a:spcAft>
            <a:spcPts val="0"/>
          </a:spcAft>
          <a:buClrTx/>
          <a:buSzPct val="100000"/>
          <a:buFont typeface="Arial"/>
          <a:buChar char="•"/>
          <a:tabLst/>
          <a:defRPr b="0" baseline="0" cap="none" i="0" spc="0" strike="noStrike" sz="2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