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8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8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8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8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8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8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8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8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8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784253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Verweis auf Dörnemann Blog und Veröffentlichung Nichtweis zur Befragung in Mainz</a:t>
            </a:r>
          </a:p>
          <a:p>
            <a:r>
              <a:t>Große Beteiligung der Menschen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SzTx/>
              <a:buFontTx/>
              <a:buNone/>
              <a:defRPr sz="2600"/>
            </a:lvl1pPr>
            <a:lvl2pPr marL="0" indent="0">
              <a:lnSpc>
                <a:spcPct val="80000"/>
              </a:lnSpc>
              <a:buSzTx/>
              <a:buFontTx/>
              <a:buNone/>
              <a:defRPr sz="2600"/>
            </a:lvl2pPr>
            <a:lvl3pPr marL="0" indent="0">
              <a:lnSpc>
                <a:spcPct val="80000"/>
              </a:lnSpc>
              <a:buSzTx/>
              <a:buFontTx/>
              <a:buNone/>
              <a:defRPr sz="2600"/>
            </a:lvl3pPr>
            <a:lvl4pPr marL="0" indent="0">
              <a:lnSpc>
                <a:spcPct val="80000"/>
              </a:lnSpc>
              <a:buSzTx/>
              <a:buFontTx/>
              <a:buNone/>
              <a:defRPr sz="2600"/>
            </a:lvl4pPr>
            <a:lvl5pPr marL="0" indent="0">
              <a:lnSpc>
                <a:spcPct val="80000"/>
              </a:lnSpc>
              <a:buSzTx/>
              <a:buFontTx/>
              <a:buNone/>
              <a:defRPr sz="2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/>
          <a:p>
            <a:r>
              <a:t>Titeltext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SzTx/>
              <a:buFontTx/>
              <a:buNone/>
              <a:defRPr sz="2600"/>
            </a:lvl1pPr>
            <a:lvl2pPr marL="0" indent="0">
              <a:lnSpc>
                <a:spcPct val="80000"/>
              </a:lnSpc>
              <a:buSzTx/>
              <a:buFontTx/>
              <a:buNone/>
              <a:defRPr sz="2600"/>
            </a:lvl2pPr>
            <a:lvl3pPr marL="0" indent="0">
              <a:lnSpc>
                <a:spcPct val="80000"/>
              </a:lnSpc>
              <a:buSzTx/>
              <a:buFontTx/>
              <a:buNone/>
              <a:defRPr sz="2600"/>
            </a:lvl3pPr>
            <a:lvl4pPr marL="0" indent="0">
              <a:lnSpc>
                <a:spcPct val="80000"/>
              </a:lnSpc>
              <a:buSzTx/>
              <a:buFontTx/>
              <a:buNone/>
              <a:defRPr sz="2600"/>
            </a:lvl4pPr>
            <a:lvl5pPr marL="0" indent="0">
              <a:lnSpc>
                <a:spcPct val="80000"/>
              </a:lnSpc>
              <a:buSzTx/>
              <a:buFontTx/>
              <a:buNone/>
              <a:defRPr sz="2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899" indent="-342899"/>
            <a:lvl2pPr marL="790574" indent="-333374"/>
            <a:lvl3pPr marL="1234439" indent="-320039"/>
            <a:lvl4pPr marL="1727200" indent="-355600"/>
            <a:lvl5pPr marL="2184400" indent="-355600"/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SzTx/>
              <a:buFontTx/>
              <a:buNone/>
              <a:defRPr sz="2600"/>
            </a:lvl1pPr>
            <a:lvl2pPr marL="0" indent="0">
              <a:lnSpc>
                <a:spcPct val="80000"/>
              </a:lnSpc>
              <a:buSzTx/>
              <a:buFontTx/>
              <a:buNone/>
              <a:defRPr sz="2600"/>
            </a:lvl2pPr>
            <a:lvl3pPr marL="0" indent="0">
              <a:lnSpc>
                <a:spcPct val="80000"/>
              </a:lnSpc>
              <a:buSzTx/>
              <a:buFontTx/>
              <a:buNone/>
              <a:defRPr sz="2600"/>
            </a:lvl3pPr>
            <a:lvl4pPr marL="0" indent="0">
              <a:lnSpc>
                <a:spcPct val="80000"/>
              </a:lnSpc>
              <a:buSzTx/>
              <a:buFontTx/>
              <a:buNone/>
              <a:defRPr sz="2600"/>
            </a:lvl4pPr>
            <a:lvl5pPr marL="0" indent="0">
              <a:lnSpc>
                <a:spcPct val="80000"/>
              </a:lnSpc>
              <a:buSzTx/>
              <a:buFontTx/>
              <a:buNone/>
              <a:defRPr sz="2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pPr marL="278605" indent="-278605">
              <a:lnSpc>
                <a:spcPct val="80000"/>
              </a:lnSpc>
              <a:buSzPct val="100000"/>
              <a:defRPr sz="2600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 marL="278605" indent="-278605">
              <a:lnSpc>
                <a:spcPct val="80000"/>
              </a:lnSpc>
              <a:buSzPct val="100000"/>
              <a:defRPr sz="26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SzTx/>
              <a:buFontTx/>
              <a:buNone/>
              <a:defRPr sz="2600"/>
            </a:lvl1pPr>
            <a:lvl2pPr marL="0" indent="0">
              <a:lnSpc>
                <a:spcPct val="80000"/>
              </a:lnSpc>
              <a:buSzTx/>
              <a:buFontTx/>
              <a:buNone/>
              <a:defRPr sz="2600"/>
            </a:lvl2pPr>
            <a:lvl3pPr marL="0" indent="0">
              <a:lnSpc>
                <a:spcPct val="80000"/>
              </a:lnSpc>
              <a:buSzTx/>
              <a:buFontTx/>
              <a:buNone/>
              <a:defRPr sz="2600"/>
            </a:lvl3pPr>
            <a:lvl4pPr marL="0" indent="0">
              <a:lnSpc>
                <a:spcPct val="80000"/>
              </a:lnSpc>
              <a:buSzTx/>
              <a:buFontTx/>
              <a:buNone/>
              <a:defRPr sz="2600"/>
            </a:lvl4pPr>
            <a:lvl5pPr marL="0" indent="0">
              <a:lnSpc>
                <a:spcPct val="80000"/>
              </a:lnSpc>
              <a:buSzTx/>
              <a:buFontTx/>
              <a:buNone/>
              <a:defRPr sz="2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86800" y="6289993"/>
            <a:ext cx="438853" cy="4978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>
              <a:spcBef>
                <a:spcPts val="500"/>
              </a:spcBef>
              <a:defRPr sz="2600" b="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8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8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8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8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8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8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8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8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8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00036" marR="0" indent="-300036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2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42948" marR="0" indent="-285748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181100" marR="0" indent="-26670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691639" marR="0" indent="-32003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48839" marR="0" indent="-32003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06039" marR="0" indent="-32003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63239" marR="0" indent="-32003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20440" marR="0" indent="-32004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977640" marR="0" indent="-32004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jpeg"/>
          <p:cNvPicPr>
            <a:picLocks noChangeAspect="1"/>
          </p:cNvPicPr>
          <p:nvPr/>
        </p:nvPicPr>
        <p:blipFill>
          <a:blip r:embed="rId2">
            <a:extLst/>
          </a:blip>
          <a:srcRect l="25516" r="26441"/>
          <a:stretch>
            <a:fillRect/>
          </a:stretch>
        </p:blipFill>
        <p:spPr>
          <a:xfrm>
            <a:off x="-4516" y="-2900"/>
            <a:ext cx="3297484" cy="68638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3429000" y="634999"/>
            <a:ext cx="5716341" cy="2077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Neu sehen und urteilen.</a:t>
            </a:r>
            <a:br/>
            <a:r>
              <a:t>Papst Franziskus und sein theologisches Denken</a:t>
            </a:r>
          </a:p>
          <a:p>
            <a:pPr>
              <a:spcBef>
                <a:spcPts val="500"/>
              </a:spcBef>
              <a:defRPr sz="2600" b="0"/>
            </a:pPr>
            <a:r>
              <a:t>Am Beispiel des Umgangs mit wiederverheiratet Geschiedenen</a:t>
            </a:r>
          </a:p>
        </p:txBody>
      </p:sp>
      <p:sp>
        <p:nvSpPr>
          <p:cNvPr id="114" name="Shape 114"/>
          <p:cNvSpPr/>
          <p:nvPr/>
        </p:nvSpPr>
        <p:spPr>
          <a:xfrm rot="16200000">
            <a:off x="-709474" y="758173"/>
            <a:ext cx="1676433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 b="0" i="1"/>
            </a:lvl1pPr>
          </a:lstStyle>
          <a:p>
            <a:r>
              <a:t>© freshidea | fotolia.com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1238250" y="1206500"/>
            <a:ext cx="6667500" cy="3388698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lnSpc>
                <a:spcPct val="100000"/>
              </a:lnSpc>
              <a:spcBef>
                <a:spcPts val="500"/>
              </a:spcBef>
              <a:defRPr sz="1800" b="0"/>
            </a:pPr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ctrTitle"/>
          </p:nvPr>
        </p:nvSpPr>
        <p:spPr>
          <a:xfrm>
            <a:off x="3429000" y="1396999"/>
            <a:ext cx="5696200" cy="2806578"/>
          </a:xfrm>
          <a:prstGeom prst="rect">
            <a:avLst/>
          </a:prstGeom>
        </p:spPr>
        <p:txBody>
          <a:bodyPr anchor="t"/>
          <a:lstStyle/>
          <a:p>
            <a:pPr marL="231140" indent="-231140" defTabSz="832104">
              <a:lnSpc>
                <a:spcPct val="90000"/>
              </a:lnSpc>
              <a:spcBef>
                <a:spcPts val="4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548" b="0"/>
            </a:pPr>
            <a:r>
              <a:t>Weiterführung von </a:t>
            </a:r>
            <a:br/>
            <a:r>
              <a:t>Evangelii gaudium</a:t>
            </a:r>
            <a:endParaRPr sz="2275"/>
          </a:p>
          <a:p>
            <a:pPr marL="231140" indent="-231140" defTabSz="832104">
              <a:lnSpc>
                <a:spcPct val="90000"/>
              </a:lnSpc>
              <a:spcBef>
                <a:spcPts val="4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defRPr sz="2548" b="0"/>
            </a:pPr>
            <a:r>
              <a:t>Das Ankommen der Kirche </a:t>
            </a:r>
            <a:br/>
            <a:r>
              <a:t>in der Postmoderne</a:t>
            </a:r>
            <a:endParaRPr sz="2275"/>
          </a:p>
          <a:p>
            <a:pPr marL="231140" indent="-231140" defTabSz="832104">
              <a:lnSpc>
                <a:spcPct val="90000"/>
              </a:lnSpc>
              <a:spcBef>
                <a:spcPts val="4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defRPr sz="2548" b="0"/>
            </a:pPr>
            <a:r>
              <a:t>Ernst machen mit der Komplexität </a:t>
            </a:r>
            <a:br/>
            <a:r>
              <a:t>der Welt</a:t>
            </a:r>
            <a:endParaRPr sz="2275"/>
          </a:p>
          <a:p>
            <a:pPr marL="231140" indent="-231140" defTabSz="832104">
              <a:lnSpc>
                <a:spcPct val="90000"/>
              </a:lnSpc>
              <a:spcBef>
                <a:spcPts val="4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defRPr sz="2548" b="0"/>
            </a:pPr>
            <a:r>
              <a:t>Es gibt keine Patentrezepte!</a:t>
            </a:r>
          </a:p>
        </p:txBody>
      </p:sp>
      <p:pic>
        <p:nvPicPr>
          <p:cNvPr id="118" name="Fotolia_80364825_S_alphaspirit.jpg"/>
          <p:cNvPicPr>
            <a:picLocks noChangeAspect="1"/>
          </p:cNvPicPr>
          <p:nvPr/>
        </p:nvPicPr>
        <p:blipFill>
          <a:blip r:embed="rId2">
            <a:extLst/>
          </a:blip>
          <a:srcRect l="58257" r="12848"/>
          <a:stretch>
            <a:fillRect/>
          </a:stretch>
        </p:blipFill>
        <p:spPr>
          <a:xfrm>
            <a:off x="0" y="1168"/>
            <a:ext cx="3298286" cy="685683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3429000" y="634999"/>
            <a:ext cx="2898201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2. Ausgangspunkt</a:t>
            </a:r>
          </a:p>
        </p:txBody>
      </p:sp>
      <p:sp>
        <p:nvSpPr>
          <p:cNvPr id="120" name="Shape 120"/>
          <p:cNvSpPr/>
          <p:nvPr/>
        </p:nvSpPr>
        <p:spPr>
          <a:xfrm rot="16200000">
            <a:off x="-746423" y="5842339"/>
            <a:ext cx="1762084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200" b="0" i="1"/>
            </a:lvl1pPr>
          </a:lstStyle>
          <a:p>
            <a:r>
              <a:t>© alphaspirit | fotolia.com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3.jpeg"/>
          <p:cNvPicPr>
            <a:picLocks noChangeAspect="1"/>
          </p:cNvPicPr>
          <p:nvPr/>
        </p:nvPicPr>
        <p:blipFill>
          <a:blip r:embed="rId3">
            <a:extLst/>
          </a:blip>
          <a:srcRect l="25946" r="25946"/>
          <a:stretch>
            <a:fillRect/>
          </a:stretch>
        </p:blipFill>
        <p:spPr>
          <a:xfrm>
            <a:off x="3243" y="4544"/>
            <a:ext cx="3298976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>
            <a:spLocks noGrp="1"/>
          </p:cNvSpPr>
          <p:nvPr>
            <p:ph type="body" sz="half" idx="1"/>
          </p:nvPr>
        </p:nvSpPr>
        <p:spPr>
          <a:xfrm>
            <a:off x="3435350" y="1473200"/>
            <a:ext cx="5732117" cy="2352725"/>
          </a:xfrm>
          <a:prstGeom prst="rect">
            <a:avLst/>
          </a:prstGeom>
        </p:spPr>
        <p:txBody>
          <a:bodyPr/>
          <a:lstStyle/>
          <a:p>
            <a:pPr marL="281635" indent="-281635" defTabSz="905255">
              <a:spcBef>
                <a:spcPts val="400"/>
              </a:spcBef>
              <a:buClr>
                <a:schemeClr val="accent2">
                  <a:satOff val="-4966"/>
                  <a:lumOff val="-10549"/>
                </a:schemeClr>
              </a:buClr>
              <a:defRPr sz="2772"/>
            </a:pPr>
            <a:r>
              <a:t>dialogisch</a:t>
            </a:r>
          </a:p>
          <a:p>
            <a:pPr marL="281635" indent="-281635" defTabSz="905255">
              <a:spcBef>
                <a:spcPts val="400"/>
              </a:spcBef>
              <a:buClr>
                <a:schemeClr val="accent2">
                  <a:satOff val="-4966"/>
                  <a:lumOff val="-10549"/>
                </a:schemeClr>
              </a:buClr>
              <a:defRPr sz="2772"/>
            </a:pPr>
            <a:r>
              <a:t>plural</a:t>
            </a:r>
          </a:p>
          <a:p>
            <a:pPr marL="281635" indent="-281635" defTabSz="905255">
              <a:spcBef>
                <a:spcPts val="400"/>
              </a:spcBef>
              <a:buClr>
                <a:schemeClr val="accent2">
                  <a:satOff val="-4966"/>
                  <a:lumOff val="-10549"/>
                </a:schemeClr>
              </a:buClr>
              <a:defRPr sz="2772"/>
            </a:pPr>
            <a:r>
              <a:t>synodal</a:t>
            </a:r>
          </a:p>
          <a:p>
            <a:pPr marL="281635" indent="-281635" defTabSz="905255">
              <a:spcBef>
                <a:spcPts val="400"/>
              </a:spcBef>
              <a:buClr>
                <a:schemeClr val="accent2">
                  <a:satOff val="-4966"/>
                  <a:lumOff val="-10549"/>
                </a:schemeClr>
              </a:buClr>
              <a:defRPr sz="2772"/>
            </a:pPr>
            <a:r>
              <a:t>pastoral</a:t>
            </a:r>
          </a:p>
          <a:p>
            <a:pPr marL="281635" indent="-281635" defTabSz="905255">
              <a:spcBef>
                <a:spcPts val="400"/>
              </a:spcBef>
              <a:buClr>
                <a:schemeClr val="accent2">
                  <a:satOff val="-4966"/>
                  <a:lumOff val="-10549"/>
                </a:schemeClr>
              </a:buClr>
              <a:defRPr sz="2772"/>
            </a:pPr>
            <a:r>
              <a:t>selbstkritisch</a:t>
            </a:r>
          </a:p>
        </p:txBody>
      </p:sp>
      <p:sp>
        <p:nvSpPr>
          <p:cNvPr id="124" name="Shape 124"/>
          <p:cNvSpPr/>
          <p:nvPr/>
        </p:nvSpPr>
        <p:spPr>
          <a:xfrm>
            <a:off x="3422650" y="635000"/>
            <a:ext cx="3076608" cy="56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buFont typeface="Arial"/>
            </a:lvl1pPr>
          </a:lstStyle>
          <a:p>
            <a:r>
              <a:t>3. Grundhaltungen</a:t>
            </a:r>
          </a:p>
        </p:txBody>
      </p:sp>
      <p:sp>
        <p:nvSpPr>
          <p:cNvPr id="125" name="Shape 125"/>
          <p:cNvSpPr/>
          <p:nvPr/>
        </p:nvSpPr>
        <p:spPr>
          <a:xfrm rot="16200000">
            <a:off x="-825225" y="819348"/>
            <a:ext cx="1907935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200" b="0" i="1"/>
            </a:lvl1pPr>
          </a:lstStyle>
          <a:p>
            <a:r>
              <a:t>© Frank Boston | fotolia.com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3429000" y="1397000"/>
            <a:ext cx="5716341" cy="2762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4479" indent="-284479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800" b="0"/>
            </a:pPr>
            <a:r>
              <a:t>Franziskus der Jesuit</a:t>
            </a:r>
            <a:endParaRPr sz="2500"/>
          </a:p>
          <a:p>
            <a:pPr marL="508000" lvl="1" indent="-254000">
              <a:lnSpc>
                <a:spcPct val="90000"/>
              </a:lnSpc>
              <a:spcBef>
                <a:spcPts val="500"/>
              </a:spcBef>
              <a:buClr>
                <a:srgbClr val="A7A7A7"/>
              </a:buClr>
              <a:buSzPct val="120000"/>
              <a:buFont typeface="Arial"/>
              <a:buChar char="•"/>
              <a:defRPr sz="2500" b="0"/>
            </a:pPr>
            <a:r>
              <a:t>Geist der Unterscheidung </a:t>
            </a:r>
          </a:p>
          <a:p>
            <a:pPr marL="508000" lvl="1" indent="-254000">
              <a:lnSpc>
                <a:spcPct val="90000"/>
              </a:lnSpc>
              <a:spcBef>
                <a:spcPts val="500"/>
              </a:spcBef>
              <a:buClr>
                <a:srgbClr val="A7A7A7"/>
              </a:buClr>
              <a:buSzPct val="120000"/>
              <a:buFont typeface="Arial"/>
              <a:buChar char="•"/>
              <a:defRPr sz="2500" b="0"/>
            </a:pPr>
            <a:r>
              <a:t>Geist der Begleitung</a:t>
            </a:r>
            <a:endParaRPr sz="2800"/>
          </a:p>
          <a:p>
            <a:pPr marL="284479" indent="-284479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800" b="0"/>
            </a:pPr>
            <a:r>
              <a:t>Franziskus: ein Name ist Programm</a:t>
            </a:r>
            <a:endParaRPr sz="2500"/>
          </a:p>
          <a:p>
            <a:pPr marL="284479" indent="-284479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800" b="0"/>
            </a:pPr>
            <a:r>
              <a:t>Thomas v. Aquin als Lehrmeister</a:t>
            </a:r>
            <a:endParaRPr sz="2500"/>
          </a:p>
          <a:p>
            <a:pPr marL="284479" indent="-284479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800" b="0"/>
            </a:pPr>
            <a:r>
              <a:t>Ein südamerikanischer Papst</a:t>
            </a:r>
          </a:p>
        </p:txBody>
      </p:sp>
      <p:pic>
        <p:nvPicPr>
          <p:cNvPr id="130" name="image4.jpeg"/>
          <p:cNvPicPr>
            <a:picLocks noChangeAspect="1"/>
          </p:cNvPicPr>
          <p:nvPr/>
        </p:nvPicPr>
        <p:blipFill>
          <a:blip r:embed="rId2">
            <a:extLst/>
          </a:blip>
          <a:srcRect l="16296" r="35554"/>
          <a:stretch>
            <a:fillRect/>
          </a:stretch>
        </p:blipFill>
        <p:spPr>
          <a:xfrm>
            <a:off x="-3364" y="-2"/>
            <a:ext cx="3302002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 rot="16200000">
            <a:off x="-771647" y="765770"/>
            <a:ext cx="180077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200" b="0" i="1"/>
            </a:lvl1pPr>
          </a:lstStyle>
          <a:p>
            <a:r>
              <a:t>© Joerg Sabel | fotolia.com</a:t>
            </a:r>
          </a:p>
        </p:txBody>
      </p:sp>
      <p:sp>
        <p:nvSpPr>
          <p:cNvPr id="132" name="Shape 132"/>
          <p:cNvSpPr/>
          <p:nvPr/>
        </p:nvSpPr>
        <p:spPr>
          <a:xfrm>
            <a:off x="3429000" y="634999"/>
            <a:ext cx="3590251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4. Theologische Linien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3429000" y="1905000"/>
            <a:ext cx="5716341" cy="2726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02487" indent="-202487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800" b="0"/>
            </a:pPr>
            <a:r>
              <a:t>Im Fokus: Seelsorge</a:t>
            </a:r>
          </a:p>
          <a:p>
            <a:pPr marL="202487" indent="-202487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800" b="0"/>
            </a:pPr>
            <a:r>
              <a:t>Eingliederung statt Ausschluss</a:t>
            </a:r>
          </a:p>
          <a:p>
            <a:pPr marL="202487" indent="-202487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800" b="0"/>
            </a:pPr>
            <a:r>
              <a:t>Wachstum inmitten von </a:t>
            </a:r>
            <a:br/>
            <a:r>
              <a:t>Begrenztheit</a:t>
            </a:r>
          </a:p>
          <a:p>
            <a:pPr marL="226785" indent="-226785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800" b="0"/>
            </a:pPr>
            <a:r>
              <a:t>Wertschätzung des Guten im Unvollkommenen</a:t>
            </a:r>
          </a:p>
        </p:txBody>
      </p:sp>
      <p:pic>
        <p:nvPicPr>
          <p:cNvPr id="135" name="Fotolia_102155169_S_Joerg Sabel.jpg"/>
          <p:cNvPicPr>
            <a:picLocks noChangeAspect="1"/>
          </p:cNvPicPr>
          <p:nvPr/>
        </p:nvPicPr>
        <p:blipFill>
          <a:blip r:embed="rId2">
            <a:extLst/>
          </a:blip>
          <a:srcRect l="14120" t="31464" r="27578"/>
          <a:stretch>
            <a:fillRect/>
          </a:stretch>
        </p:blipFill>
        <p:spPr>
          <a:xfrm>
            <a:off x="-3365" y="-1"/>
            <a:ext cx="3302003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3429000" y="634999"/>
            <a:ext cx="3772008" cy="93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5. Barmherzigkeit statt </a:t>
            </a:r>
            <a:br/>
            <a:r>
              <a:t>(Ver)urteilung</a:t>
            </a:r>
          </a:p>
        </p:txBody>
      </p:sp>
      <p:sp>
        <p:nvSpPr>
          <p:cNvPr id="137" name="Shape 137"/>
          <p:cNvSpPr/>
          <p:nvPr/>
        </p:nvSpPr>
        <p:spPr>
          <a:xfrm rot="16200000">
            <a:off x="-771647" y="765770"/>
            <a:ext cx="180077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200" b="0" i="1">
                <a:solidFill>
                  <a:srgbClr val="FFFFFF"/>
                </a:solidFill>
              </a:defRPr>
            </a:lvl1pPr>
          </a:lstStyle>
          <a:p>
            <a:r>
              <a:t>© Joerg Sabel | fotolia.com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3429000" y="1397000"/>
            <a:ext cx="5716341" cy="3368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54000" indent="-254000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500" b="0"/>
            </a:pPr>
            <a:r>
              <a:rPr dirty="0"/>
              <a:t>FC 84</a:t>
            </a:r>
            <a:br>
              <a:rPr dirty="0"/>
            </a:br>
            <a:r>
              <a:rPr sz="2100" dirty="0"/>
              <a:t>„[…], </a:t>
            </a:r>
            <a:r>
              <a:rPr sz="2100" dirty="0" err="1"/>
              <a:t>denn</a:t>
            </a:r>
            <a:r>
              <a:rPr sz="2100" dirty="0"/>
              <a:t> </a:t>
            </a:r>
            <a:r>
              <a:rPr sz="2100" dirty="0" err="1"/>
              <a:t>ihr</a:t>
            </a:r>
            <a:r>
              <a:rPr sz="2100" dirty="0"/>
              <a:t> </a:t>
            </a:r>
            <a:r>
              <a:rPr sz="2100" dirty="0" err="1"/>
              <a:t>Lebensstand</a:t>
            </a:r>
            <a:r>
              <a:rPr sz="2100" dirty="0"/>
              <a:t> und </a:t>
            </a:r>
            <a:r>
              <a:rPr sz="2100" dirty="0" err="1"/>
              <a:t>ihre</a:t>
            </a:r>
            <a:r>
              <a:rPr sz="2100" dirty="0"/>
              <a:t> </a:t>
            </a:r>
            <a:r>
              <a:rPr sz="2100" dirty="0" err="1"/>
              <a:t>Lebensverhältnisse</a:t>
            </a:r>
            <a:r>
              <a:rPr sz="2100" dirty="0"/>
              <a:t> </a:t>
            </a:r>
            <a:r>
              <a:rPr sz="2100" dirty="0" err="1"/>
              <a:t>stehen</a:t>
            </a:r>
            <a:r>
              <a:rPr sz="2100" dirty="0"/>
              <a:t> in </a:t>
            </a:r>
            <a:r>
              <a:rPr sz="2100" dirty="0" err="1"/>
              <a:t>objektivem</a:t>
            </a:r>
            <a:r>
              <a:rPr sz="2100" dirty="0"/>
              <a:t> </a:t>
            </a:r>
            <a:r>
              <a:rPr sz="2100" dirty="0" err="1"/>
              <a:t>Widerspruch</a:t>
            </a:r>
            <a:r>
              <a:rPr sz="2100" dirty="0"/>
              <a:t> </a:t>
            </a:r>
            <a:r>
              <a:rPr sz="2100" dirty="0" err="1"/>
              <a:t>zu</a:t>
            </a:r>
            <a:r>
              <a:rPr sz="2100" dirty="0"/>
              <a:t> </a:t>
            </a:r>
            <a:r>
              <a:rPr sz="2100" dirty="0" err="1"/>
              <a:t>jenem</a:t>
            </a:r>
            <a:r>
              <a:rPr sz="2100" dirty="0"/>
              <a:t> Bund der </a:t>
            </a:r>
            <a:r>
              <a:rPr sz="2100" dirty="0" err="1"/>
              <a:t>Liebe</a:t>
            </a:r>
            <a:r>
              <a:rPr sz="2100" dirty="0"/>
              <a:t> </a:t>
            </a:r>
            <a:r>
              <a:rPr sz="2100" dirty="0" err="1"/>
              <a:t>zwischen</a:t>
            </a:r>
            <a:r>
              <a:rPr sz="2100" dirty="0"/>
              <a:t> </a:t>
            </a:r>
            <a:r>
              <a:rPr sz="2100" dirty="0" err="1"/>
              <a:t>Christus</a:t>
            </a:r>
            <a:r>
              <a:rPr sz="2100" dirty="0"/>
              <a:t> und der </a:t>
            </a:r>
            <a:r>
              <a:rPr sz="2100" dirty="0" err="1"/>
              <a:t>Kirche</a:t>
            </a:r>
            <a:r>
              <a:rPr sz="2100" dirty="0"/>
              <a:t>, den die </a:t>
            </a:r>
            <a:r>
              <a:rPr sz="2100" dirty="0" err="1"/>
              <a:t>Eucharistie</a:t>
            </a:r>
            <a:r>
              <a:rPr sz="2100" dirty="0"/>
              <a:t> </a:t>
            </a:r>
            <a:r>
              <a:rPr sz="2100" dirty="0" err="1"/>
              <a:t>sichtbar</a:t>
            </a:r>
            <a:r>
              <a:rPr sz="2100" dirty="0"/>
              <a:t> und </a:t>
            </a:r>
            <a:r>
              <a:rPr sz="2100" dirty="0" err="1"/>
              <a:t>gegenwärtig</a:t>
            </a:r>
            <a:r>
              <a:rPr sz="2100" dirty="0"/>
              <a:t> </a:t>
            </a:r>
            <a:r>
              <a:rPr sz="2100" dirty="0" err="1"/>
              <a:t>macht</a:t>
            </a:r>
            <a:r>
              <a:rPr sz="2100" dirty="0"/>
              <a:t>“ </a:t>
            </a:r>
          </a:p>
          <a:p>
            <a:pPr marL="203200" indent="-203200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000" b="0"/>
            </a:pPr>
            <a:endParaRPr sz="2100" dirty="0"/>
          </a:p>
          <a:p>
            <a:pPr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20000"/>
              <a:defRPr sz="2500" b="0"/>
            </a:pPr>
            <a:r>
              <a:rPr lang="de-DE" dirty="0" smtClean="0">
                <a:sym typeface="Wingdings 3"/>
              </a:rPr>
              <a:t></a:t>
            </a:r>
            <a:r>
              <a:rPr dirty="0" smtClean="0"/>
              <a:t>Can </a:t>
            </a:r>
            <a:r>
              <a:rPr dirty="0"/>
              <a:t>915 CIC:</a:t>
            </a:r>
            <a:br>
              <a:rPr dirty="0"/>
            </a:br>
            <a:r>
              <a:rPr sz="2100" dirty="0" err="1"/>
              <a:t>Nicht</a:t>
            </a:r>
            <a:r>
              <a:rPr sz="2100" dirty="0"/>
              <a:t> </a:t>
            </a:r>
            <a:r>
              <a:rPr sz="2100" dirty="0" err="1"/>
              <a:t>zugelassen</a:t>
            </a:r>
            <a:r>
              <a:rPr sz="2100" dirty="0"/>
              <a:t> </a:t>
            </a:r>
            <a:r>
              <a:rPr sz="2100" dirty="0" err="1"/>
              <a:t>können</a:t>
            </a:r>
            <a:r>
              <a:rPr sz="2100" dirty="0"/>
              <a:t> </a:t>
            </a:r>
            <a:r>
              <a:rPr sz="2100" dirty="0" err="1"/>
              <a:t>jene</a:t>
            </a:r>
            <a:r>
              <a:rPr sz="2100" dirty="0"/>
              <a:t>, „die </a:t>
            </a:r>
            <a:r>
              <a:rPr sz="2100" dirty="0" err="1"/>
              <a:t>hartnäckig</a:t>
            </a:r>
            <a:r>
              <a:rPr sz="2100" dirty="0"/>
              <a:t> </a:t>
            </a:r>
            <a:br>
              <a:rPr sz="2100" dirty="0"/>
            </a:br>
            <a:r>
              <a:rPr sz="2100" dirty="0"/>
              <a:t>in </a:t>
            </a:r>
            <a:r>
              <a:rPr sz="2100" dirty="0" err="1"/>
              <a:t>einer</a:t>
            </a:r>
            <a:r>
              <a:rPr sz="2100" dirty="0"/>
              <a:t> </a:t>
            </a:r>
            <a:r>
              <a:rPr sz="2100" dirty="0" err="1"/>
              <a:t>offenkundigen</a:t>
            </a:r>
            <a:r>
              <a:rPr sz="2100" dirty="0"/>
              <a:t> </a:t>
            </a:r>
            <a:r>
              <a:rPr sz="2100" dirty="0" err="1"/>
              <a:t>schweren</a:t>
            </a:r>
            <a:r>
              <a:rPr sz="2100" dirty="0"/>
              <a:t> </a:t>
            </a:r>
            <a:r>
              <a:rPr sz="2100" dirty="0" err="1"/>
              <a:t>Sünde</a:t>
            </a:r>
            <a:r>
              <a:rPr sz="2100" dirty="0"/>
              <a:t> </a:t>
            </a:r>
            <a:r>
              <a:rPr sz="2100" dirty="0" err="1"/>
              <a:t>verharren</a:t>
            </a:r>
            <a:endParaRPr sz="2100" dirty="0"/>
          </a:p>
        </p:txBody>
      </p:sp>
      <p:pic>
        <p:nvPicPr>
          <p:cNvPr id="140" name="Fotolia_111399324_S_freshidea.jpg"/>
          <p:cNvPicPr>
            <a:picLocks noChangeAspect="1"/>
          </p:cNvPicPr>
          <p:nvPr/>
        </p:nvPicPr>
        <p:blipFill>
          <a:blip r:embed="rId2">
            <a:extLst/>
          </a:blip>
          <a:srcRect l="25925" r="25925"/>
          <a:stretch>
            <a:fillRect/>
          </a:stretch>
        </p:blipFill>
        <p:spPr>
          <a:xfrm>
            <a:off x="-3364" y="-2"/>
            <a:ext cx="3302002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 rot="16200000">
            <a:off x="-709474" y="758173"/>
            <a:ext cx="1676433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 b="0" i="1"/>
            </a:lvl1pPr>
          </a:lstStyle>
          <a:p>
            <a:r>
              <a:t>© freshidea | fotolia.com</a:t>
            </a:r>
          </a:p>
        </p:txBody>
      </p:sp>
      <p:sp>
        <p:nvSpPr>
          <p:cNvPr id="142" name="Shape 142"/>
          <p:cNvSpPr/>
          <p:nvPr/>
        </p:nvSpPr>
        <p:spPr>
          <a:xfrm>
            <a:off x="3429000" y="634999"/>
            <a:ext cx="3984420" cy="470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rPr dirty="0" smtClean="0"/>
              <a:t>6</a:t>
            </a:r>
            <a:r>
              <a:rPr lang="de-DE" dirty="0" smtClean="0"/>
              <a:t>.</a:t>
            </a:r>
            <a:r>
              <a:rPr dirty="0" smtClean="0"/>
              <a:t> </a:t>
            </a:r>
            <a:r>
              <a:rPr dirty="0" err="1"/>
              <a:t>Vorgängerdokumente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3429000" y="1397000"/>
            <a:ext cx="5716341" cy="476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4479" indent="-284479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800" b="0"/>
            </a:pPr>
            <a:r>
              <a:t>Norm und konkrete Situation müssen zusammengebracht werden</a:t>
            </a:r>
          </a:p>
          <a:p>
            <a:pPr marL="284479" indent="-284479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800" b="0"/>
            </a:pPr>
            <a:r>
              <a:t>Verschiedene Situationen brauchen verschiedene Antworten</a:t>
            </a:r>
          </a:p>
          <a:p>
            <a:pPr marL="284479" indent="-284479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800" b="0"/>
            </a:pPr>
            <a:r>
              <a:t>Die Gnade Gottes wirkt im Leben </a:t>
            </a:r>
            <a:br/>
            <a:r>
              <a:t>aller Menschen</a:t>
            </a:r>
            <a:endParaRPr sz="2500"/>
          </a:p>
          <a:p>
            <a:pPr marL="284479" indent="-284479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800" b="0"/>
            </a:pPr>
            <a:r>
              <a:t>„keineswegs exkommuniziert“</a:t>
            </a:r>
            <a:endParaRPr sz="2500"/>
          </a:p>
          <a:p>
            <a:pPr marL="508000" lvl="1" indent="-254000">
              <a:lnSpc>
                <a:spcPct val="90000"/>
              </a:lnSpc>
              <a:spcBef>
                <a:spcPts val="500"/>
              </a:spcBef>
              <a:buClr>
                <a:srgbClr val="A7A7A7"/>
              </a:buClr>
              <a:buSzPct val="120000"/>
              <a:buFont typeface="Arial"/>
              <a:buChar char="•"/>
              <a:defRPr sz="2500" b="0"/>
            </a:pPr>
            <a:r>
              <a:t>Geschiedene in neuer Verbindung </a:t>
            </a:r>
            <a:br/>
            <a:r>
              <a:t>sind Teil der Kirche</a:t>
            </a:r>
          </a:p>
          <a:p>
            <a:pPr marL="284479" indent="-284479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800" b="0"/>
            </a:pPr>
            <a:r>
              <a:t>Neue Fragerichtung: wie können Ausschlüsse überwunden werden</a:t>
            </a:r>
          </a:p>
        </p:txBody>
      </p:sp>
      <p:pic>
        <p:nvPicPr>
          <p:cNvPr id="145" name="Fotolia_94126349_S_SZ-Designs.jpg"/>
          <p:cNvPicPr>
            <a:picLocks noChangeAspect="1"/>
          </p:cNvPicPr>
          <p:nvPr/>
        </p:nvPicPr>
        <p:blipFill>
          <a:blip r:embed="rId2">
            <a:extLst/>
          </a:blip>
          <a:srcRect l="22848" r="45231"/>
          <a:stretch>
            <a:fillRect/>
          </a:stretch>
        </p:blipFill>
        <p:spPr>
          <a:xfrm>
            <a:off x="-4864" y="-4516"/>
            <a:ext cx="3296208" cy="689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 rot="16200000">
            <a:off x="-764245" y="764244"/>
            <a:ext cx="1797728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200" b="0" i="1"/>
            </a:lvl1pPr>
          </a:lstStyle>
          <a:p>
            <a:r>
              <a:t>©  SZ-Designs | fotolia.com</a:t>
            </a:r>
          </a:p>
        </p:txBody>
      </p:sp>
      <p:sp>
        <p:nvSpPr>
          <p:cNvPr id="147" name="Shape 147"/>
          <p:cNvSpPr/>
          <p:nvPr/>
        </p:nvSpPr>
        <p:spPr>
          <a:xfrm>
            <a:off x="3429000" y="635000"/>
            <a:ext cx="4201377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7. Neue Perspektive in AL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3429000" y="1397000"/>
            <a:ext cx="5716341" cy="3428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4479" indent="-284479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600" b="0"/>
            </a:pPr>
            <a:r>
              <a:t>Vertrauen in die Gewissenskompetenz der Gläubigen </a:t>
            </a:r>
          </a:p>
          <a:p>
            <a:pPr marL="284479" indent="-284479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600" b="0"/>
            </a:pPr>
            <a:r>
              <a:t>„Forum internum“ als Ort der geistlichen Begleitung und Unterscheidung</a:t>
            </a:r>
          </a:p>
          <a:p>
            <a:pPr>
              <a:spcBef>
                <a:spcPts val="500"/>
              </a:spcBef>
              <a:defRPr sz="2600" b="0"/>
            </a:pPr>
            <a:r>
              <a:t>Reflektieren – abwägen – </a:t>
            </a:r>
            <a:br/>
            <a:r>
              <a:t>Verantwortung übernehmen – unterscheiden – (gegebenenfalls) </a:t>
            </a:r>
            <a:br/>
            <a:r>
              <a:t>zu den Sakramenten hinzutreten</a:t>
            </a:r>
          </a:p>
        </p:txBody>
      </p:sp>
      <p:pic>
        <p:nvPicPr>
          <p:cNvPr id="150" name="Fotolia_116710181_S_Ravil Sayfullin.jpg"/>
          <p:cNvPicPr>
            <a:picLocks noChangeAspect="1"/>
          </p:cNvPicPr>
          <p:nvPr/>
        </p:nvPicPr>
        <p:blipFill>
          <a:blip r:embed="rId2">
            <a:extLst/>
          </a:blip>
          <a:srcRect l="25677" t="435" r="42403"/>
          <a:stretch>
            <a:fillRect/>
          </a:stretch>
        </p:blipFill>
        <p:spPr>
          <a:xfrm>
            <a:off x="7836" y="-4516"/>
            <a:ext cx="3296208" cy="6862516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 rot="16200000">
            <a:off x="2158990" y="5725807"/>
            <a:ext cx="199514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200" b="0" i="1"/>
            </a:lvl1pPr>
          </a:lstStyle>
          <a:p>
            <a:r>
              <a:t>©  Ravil Sayfullin | fotolia.com</a:t>
            </a:r>
          </a:p>
        </p:txBody>
      </p:sp>
      <p:sp>
        <p:nvSpPr>
          <p:cNvPr id="152" name="Shape 152"/>
          <p:cNvSpPr/>
          <p:nvPr/>
        </p:nvSpPr>
        <p:spPr>
          <a:xfrm>
            <a:off x="3429000" y="635000"/>
            <a:ext cx="5716819" cy="1064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9. Gewissen und „forum internum“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3429000" y="1905000"/>
            <a:ext cx="5716341" cy="338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500"/>
              </a:spcBef>
              <a:defRPr sz="2600" b="0"/>
            </a:pPr>
            <a:r>
              <a:t>Ausschluss ist nicht pauschal möglich</a:t>
            </a:r>
            <a:endParaRPr sz="2900"/>
          </a:p>
          <a:p>
            <a:pPr marL="254000" indent="-254000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500" b="0"/>
            </a:pPr>
            <a:r>
              <a:t>Fußnote 351:  </a:t>
            </a:r>
            <a:endParaRPr sz="2900"/>
          </a:p>
          <a:p>
            <a:pPr marL="508000" lvl="1" indent="-254000">
              <a:lnSpc>
                <a:spcPct val="90000"/>
              </a:lnSpc>
              <a:spcBef>
                <a:spcPts val="500"/>
              </a:spcBef>
              <a:buClr>
                <a:srgbClr val="A7A7A7"/>
              </a:buClr>
              <a:buSzPct val="120000"/>
              <a:buFont typeface="Arial"/>
              <a:buChar char="•"/>
              <a:defRPr sz="2500" b="0"/>
            </a:pPr>
            <a:r>
              <a:t>Sakramente als Hilfe</a:t>
            </a:r>
            <a:endParaRPr sz="2900"/>
          </a:p>
          <a:p>
            <a:pPr marL="508000" lvl="1" indent="-254000">
              <a:lnSpc>
                <a:spcPct val="90000"/>
              </a:lnSpc>
              <a:spcBef>
                <a:spcPts val="500"/>
              </a:spcBef>
              <a:buClr>
                <a:srgbClr val="A7A7A7"/>
              </a:buClr>
              <a:buSzPct val="120000"/>
              <a:buFont typeface="Arial"/>
              <a:buChar char="•"/>
              <a:defRPr sz="2500" b="0"/>
            </a:pPr>
            <a:r>
              <a:t>Nicht Belohnung, sondern </a:t>
            </a:r>
            <a:br/>
            <a:r>
              <a:t>Nahrung für die Schwachen</a:t>
            </a:r>
            <a:endParaRPr sz="2900"/>
          </a:p>
          <a:p>
            <a:pPr marL="254000" indent="-254000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500" b="0"/>
            </a:pPr>
            <a:r>
              <a:t>Fußnote 336: </a:t>
            </a:r>
          </a:p>
          <a:p>
            <a:pPr marL="508000" lvl="1" indent="-254000">
              <a:lnSpc>
                <a:spcPct val="90000"/>
              </a:lnSpc>
              <a:spcBef>
                <a:spcPts val="500"/>
              </a:spcBef>
              <a:buClr>
                <a:srgbClr val="A7A7A7"/>
              </a:buClr>
              <a:buSzPct val="120000"/>
              <a:buFont typeface="Arial"/>
              <a:buChar char="•"/>
              <a:defRPr sz="2500" b="0"/>
            </a:pPr>
            <a:r>
              <a:t>Sakramententheologie kennt das Prinzip der Unterscheidung</a:t>
            </a:r>
          </a:p>
        </p:txBody>
      </p:sp>
      <p:pic>
        <p:nvPicPr>
          <p:cNvPr id="155" name="image10.png"/>
          <p:cNvPicPr>
            <a:picLocks noChangeAspect="1"/>
          </p:cNvPicPr>
          <p:nvPr/>
        </p:nvPicPr>
        <p:blipFill>
          <a:blip r:embed="rId2">
            <a:extLst/>
          </a:blip>
          <a:srcRect l="2960" r="2958" b="3789"/>
          <a:stretch>
            <a:fillRect/>
          </a:stretch>
        </p:blipFill>
        <p:spPr>
          <a:xfrm rot="16200000">
            <a:off x="-1700564" y="1683899"/>
            <a:ext cx="6270626" cy="2898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Fotolia_113932830_S_vege.jpg"/>
          <p:cNvPicPr>
            <a:picLocks noChangeAspect="1"/>
          </p:cNvPicPr>
          <p:nvPr/>
        </p:nvPicPr>
        <p:blipFill>
          <a:blip r:embed="rId3">
            <a:extLst/>
          </a:blip>
          <a:srcRect l="68117" t="435"/>
          <a:stretch>
            <a:fillRect/>
          </a:stretch>
        </p:blipFill>
        <p:spPr>
          <a:xfrm>
            <a:off x="-4864" y="-4515"/>
            <a:ext cx="3296208" cy="6862515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3429000" y="635000"/>
            <a:ext cx="3870978" cy="984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</a:pPr>
            <a:r>
              <a:t>10. Keine Zulassung zur </a:t>
            </a:r>
            <a:br/>
            <a:r>
              <a:t>Kommunion?</a:t>
            </a:r>
          </a:p>
        </p:txBody>
      </p:sp>
      <p:sp>
        <p:nvSpPr>
          <p:cNvPr id="158" name="Shape 158"/>
          <p:cNvSpPr/>
          <p:nvPr/>
        </p:nvSpPr>
        <p:spPr>
          <a:xfrm rot="16200000">
            <a:off x="-568571" y="562694"/>
            <a:ext cx="1394627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200" b="0" i="1"/>
            </a:lvl1pPr>
          </a:lstStyle>
          <a:p>
            <a:r>
              <a:t>© vege | fotolia.com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1" build="p" bldLvl="5" animBg="1" advAuto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800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8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800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8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Bildschirmpräsentation (4:3)</PresentationFormat>
  <Paragraphs>58</Paragraphs>
  <Slides>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Weiterführung von  Evangelii gaudium Das Ankommen der Kirche  in der Postmoderne Ernst machen mit der Komplexität  der Welt Es gibt keine Patentrezepte!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Barbara Wolf</dc:creator>
  <cp:lastModifiedBy>Barbara Wolf</cp:lastModifiedBy>
  <cp:revision>1</cp:revision>
  <dcterms:modified xsi:type="dcterms:W3CDTF">2017-01-12T08:28:12Z</dcterms:modified>
</cp:coreProperties>
</file>