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61" r:id="rId6"/>
    <p:sldId id="262" r:id="rId7"/>
    <p:sldId id="263" r:id="rId8"/>
    <p:sldId id="264" r:id="rId9"/>
    <p:sldId id="265" r:id="rId10"/>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Wolfgang Fritzen" initials="Fr"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069F"/>
    <a:srgbClr val="64F0F0"/>
    <a:srgbClr val="241EA4"/>
    <a:srgbClr val="87D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0" d="100"/>
          <a:sy n="80" d="100"/>
        </p:scale>
        <p:origin x="-72" y="-58"/>
      </p:cViewPr>
      <p:guideLst>
        <p:guide orient="horz" pos="2432"/>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84F4DF5-8E38-4276-87A2-5ADD47E6B0E6}" type="datetimeFigureOut">
              <a:rPr lang="de-DE" smtClean="0"/>
              <a:t>13.06.2019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428515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4F4DF5-8E38-4276-87A2-5ADD47E6B0E6}" type="datetimeFigureOut">
              <a:rPr lang="de-DE" smtClean="0"/>
              <a:t>13.06.2019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407427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4F4DF5-8E38-4276-87A2-5ADD47E6B0E6}" type="datetimeFigureOut">
              <a:rPr lang="de-DE" smtClean="0"/>
              <a:t>13.06.2019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77935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084F4DF5-8E38-4276-87A2-5ADD47E6B0E6}" type="datetimeFigureOut">
              <a:rPr lang="de-DE" smtClean="0"/>
              <a:t>13.06.2019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A500A5-B3AA-450C-A75C-3EF893AE4E48}" type="slidenum">
              <a:rPr lang="de-DE" smtClean="0"/>
              <a:t>‹Nr.›</a:t>
            </a:fld>
            <a:endParaRPr lang="de-DE" dirty="0"/>
          </a:p>
        </p:txBody>
      </p:sp>
      <p:pic>
        <p:nvPicPr>
          <p:cNvPr id="7" name="Grafik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5722" r="62012" b="12980"/>
          <a:stretch/>
        </p:blipFill>
        <p:spPr>
          <a:xfrm>
            <a:off x="8244408" y="6419757"/>
            <a:ext cx="880014" cy="427516"/>
          </a:xfrm>
          <a:prstGeom prst="rect">
            <a:avLst/>
          </a:prstGeom>
        </p:spPr>
      </p:pic>
      <p:sp>
        <p:nvSpPr>
          <p:cNvPr id="8" name="Textfeld 7"/>
          <p:cNvSpPr txBox="1"/>
          <p:nvPr userDrawn="1"/>
        </p:nvSpPr>
        <p:spPr>
          <a:xfrm>
            <a:off x="1267" y="6453336"/>
            <a:ext cx="3168352" cy="461665"/>
          </a:xfrm>
          <a:prstGeom prst="rect">
            <a:avLst/>
          </a:prstGeom>
          <a:noFill/>
        </p:spPr>
        <p:txBody>
          <a:bodyPr wrap="square" rtlCol="0">
            <a:spAutoFit/>
          </a:bodyPr>
          <a:lstStyle/>
          <a:p>
            <a:r>
              <a:rPr lang="de-DE" sz="1200" b="1" dirty="0" smtClean="0">
                <a:solidFill>
                  <a:srgbClr val="23069F"/>
                </a:solidFill>
                <a:latin typeface="Arial" panose="020B0604020202020204" pitchFamily="34" charset="0"/>
                <a:cs typeface="Arial" panose="020B0604020202020204" pitchFamily="34" charset="0"/>
              </a:rPr>
              <a:t>Koordinationsstelle Pastoraler Weg</a:t>
            </a:r>
          </a:p>
          <a:p>
            <a:r>
              <a:rPr lang="de-DE" sz="1200" dirty="0" smtClean="0">
                <a:solidFill>
                  <a:srgbClr val="23069F"/>
                </a:solidFill>
                <a:latin typeface="Arial" panose="020B0604020202020204" pitchFamily="34" charset="0"/>
                <a:cs typeface="Arial" panose="020B0604020202020204" pitchFamily="34" charset="0"/>
              </a:rPr>
              <a:t>https</a:t>
            </a:r>
            <a:r>
              <a:rPr lang="de-DE" sz="1200" dirty="0">
                <a:solidFill>
                  <a:srgbClr val="23069F"/>
                </a:solidFill>
                <a:latin typeface="Arial" panose="020B0604020202020204" pitchFamily="34" charset="0"/>
                <a:cs typeface="Arial" panose="020B0604020202020204" pitchFamily="34" charset="0"/>
              </a:rPr>
              <a:t>://bistummainz.de/pastoraler-weg</a:t>
            </a:r>
            <a:r>
              <a:rPr lang="de-DE" sz="1200" b="1" dirty="0">
                <a:solidFill>
                  <a:srgbClr val="23069F"/>
                </a:solidFill>
                <a:latin typeface="Arial" panose="020B0604020202020204" pitchFamily="34" charset="0"/>
                <a:cs typeface="Arial" panose="020B0604020202020204" pitchFamily="34" charset="0"/>
              </a:rPr>
              <a:t>/</a:t>
            </a:r>
          </a:p>
        </p:txBody>
      </p:sp>
      <p:grpSp>
        <p:nvGrpSpPr>
          <p:cNvPr id="9" name="Gruppieren 8"/>
          <p:cNvGrpSpPr/>
          <p:nvPr userDrawn="1"/>
        </p:nvGrpSpPr>
        <p:grpSpPr>
          <a:xfrm>
            <a:off x="7740351" y="116633"/>
            <a:ext cx="1348573" cy="616133"/>
            <a:chOff x="3196281" y="535459"/>
            <a:chExt cx="5090984" cy="2252120"/>
          </a:xfrm>
          <a:solidFill>
            <a:srgbClr val="64F0F0"/>
          </a:solidFill>
        </p:grpSpPr>
        <p:sp>
          <p:nvSpPr>
            <p:cNvPr id="10" name="Gefaltete Ecke 9"/>
            <p:cNvSpPr/>
            <p:nvPr/>
          </p:nvSpPr>
          <p:spPr>
            <a:xfrm>
              <a:off x="3196281" y="535459"/>
              <a:ext cx="5090984" cy="2156941"/>
            </a:xfrm>
            <a:prstGeom prst="foldedCorner">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3808872" y="1325077"/>
              <a:ext cx="3916101" cy="1462502"/>
            </a:xfrm>
            <a:prstGeom prst="rect">
              <a:avLst/>
            </a:prstGeom>
            <a:noFill/>
          </p:spPr>
          <p:txBody>
            <a:bodyPr wrap="square" rtlCol="0">
              <a:spAutoFit/>
            </a:bodyPr>
            <a:lstStyle/>
            <a:p>
              <a:pPr algn="ctr"/>
              <a:r>
                <a:rPr lang="de-DE" sz="1000" b="1" dirty="0" smtClean="0">
                  <a:solidFill>
                    <a:srgbClr val="23069F"/>
                  </a:solidFill>
                  <a:latin typeface="Arial" panose="020B0604020202020204" pitchFamily="34" charset="0"/>
                  <a:cs typeface="Arial" panose="020B0604020202020204" pitchFamily="34" charset="0"/>
                </a:rPr>
                <a:t>Eine Kirche,</a:t>
              </a:r>
            </a:p>
            <a:p>
              <a:pPr algn="ctr"/>
              <a:r>
                <a:rPr lang="de-DE" sz="1000" b="1" dirty="0">
                  <a:solidFill>
                    <a:srgbClr val="23069F"/>
                  </a:solidFill>
                  <a:latin typeface="Arial" panose="020B0604020202020204" pitchFamily="34" charset="0"/>
                  <a:cs typeface="Arial" panose="020B0604020202020204" pitchFamily="34" charset="0"/>
                </a:rPr>
                <a:t>d</a:t>
              </a:r>
              <a:r>
                <a:rPr lang="de-DE" sz="1000" b="1" dirty="0" smtClean="0">
                  <a:solidFill>
                    <a:srgbClr val="23069F"/>
                  </a:solidFill>
                  <a:latin typeface="Arial" panose="020B0604020202020204" pitchFamily="34" charset="0"/>
                  <a:cs typeface="Arial" panose="020B0604020202020204" pitchFamily="34" charset="0"/>
                </a:rPr>
                <a:t>ie teilt</a:t>
              </a:r>
            </a:p>
          </p:txBody>
        </p:sp>
        <p:pic>
          <p:nvPicPr>
            <p:cNvPr id="12" name="Grafi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242" y="833708"/>
              <a:ext cx="1389061" cy="465132"/>
            </a:xfrm>
            <a:prstGeom prst="rect">
              <a:avLst/>
            </a:prstGeom>
            <a:grpFill/>
          </p:spPr>
        </p:pic>
      </p:grpSp>
    </p:spTree>
    <p:extLst>
      <p:ext uri="{BB962C8B-B14F-4D97-AF65-F5344CB8AC3E}">
        <p14:creationId xmlns:p14="http://schemas.microsoft.com/office/powerpoint/2010/main" val="8583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84F4DF5-8E38-4276-87A2-5ADD47E6B0E6}" type="datetimeFigureOut">
              <a:rPr lang="de-DE" smtClean="0"/>
              <a:t>13.06.2019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204200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84F4DF5-8E38-4276-87A2-5ADD47E6B0E6}" type="datetimeFigureOut">
              <a:rPr lang="de-DE" smtClean="0"/>
              <a:t>13.06.2019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304137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84F4DF5-8E38-4276-87A2-5ADD47E6B0E6}" type="datetimeFigureOut">
              <a:rPr lang="de-DE" smtClean="0"/>
              <a:t>13.06.2019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97834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84F4DF5-8E38-4276-87A2-5ADD47E6B0E6}" type="datetimeFigureOut">
              <a:rPr lang="de-DE" smtClean="0"/>
              <a:t>13.06.2019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294813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4F4DF5-8E38-4276-87A2-5ADD47E6B0E6}" type="datetimeFigureOut">
              <a:rPr lang="de-DE" smtClean="0"/>
              <a:t>13.06.2019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185680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84F4DF5-8E38-4276-87A2-5ADD47E6B0E6}" type="datetimeFigureOut">
              <a:rPr lang="de-DE" smtClean="0"/>
              <a:t>13.06.2019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57302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84F4DF5-8E38-4276-87A2-5ADD47E6B0E6}" type="datetimeFigureOut">
              <a:rPr lang="de-DE" smtClean="0"/>
              <a:t>13.06.2019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DA500A5-B3AA-450C-A75C-3EF893AE4E48}" type="slidenum">
              <a:rPr lang="de-DE" smtClean="0"/>
              <a:t>‹Nr.›</a:t>
            </a:fld>
            <a:endParaRPr lang="de-DE"/>
          </a:p>
        </p:txBody>
      </p:sp>
    </p:spTree>
    <p:extLst>
      <p:ext uri="{BB962C8B-B14F-4D97-AF65-F5344CB8AC3E}">
        <p14:creationId xmlns:p14="http://schemas.microsoft.com/office/powerpoint/2010/main" val="199769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F4DF5-8E38-4276-87A2-5ADD47E6B0E6}" type="datetimeFigureOut">
              <a:rPr lang="de-DE" smtClean="0"/>
              <a:t>13.06.2019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500A5-B3AA-450C-A75C-3EF893AE4E48}" type="slidenum">
              <a:rPr lang="de-DE" smtClean="0"/>
              <a:t>‹Nr.›</a:t>
            </a:fld>
            <a:endParaRPr lang="de-DE"/>
          </a:p>
        </p:txBody>
      </p:sp>
    </p:spTree>
    <p:extLst>
      <p:ext uri="{BB962C8B-B14F-4D97-AF65-F5344CB8AC3E}">
        <p14:creationId xmlns:p14="http://schemas.microsoft.com/office/powerpoint/2010/main" val="1409732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p:cNvGrpSpPr/>
          <p:nvPr/>
        </p:nvGrpSpPr>
        <p:grpSpPr>
          <a:xfrm>
            <a:off x="2087538" y="2780928"/>
            <a:ext cx="5090984" cy="2156941"/>
            <a:chOff x="3196281" y="535459"/>
            <a:chExt cx="5090984" cy="2156941"/>
          </a:xfrm>
          <a:solidFill>
            <a:srgbClr val="64F0F0"/>
          </a:solidFill>
        </p:grpSpPr>
        <p:sp>
          <p:nvSpPr>
            <p:cNvPr id="7" name="Gefaltete Ecke 6"/>
            <p:cNvSpPr/>
            <p:nvPr/>
          </p:nvSpPr>
          <p:spPr>
            <a:xfrm>
              <a:off x="3196281" y="535459"/>
              <a:ext cx="5090984" cy="2156941"/>
            </a:xfrm>
            <a:prstGeom prst="foldedCorner">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196281" y="1435680"/>
              <a:ext cx="5090984" cy="1200329"/>
            </a:xfrm>
            <a:prstGeom prst="rect">
              <a:avLst/>
            </a:prstGeom>
            <a:noFill/>
          </p:spPr>
          <p:txBody>
            <a:bodyPr wrap="square" rtlCol="0">
              <a:spAutoFit/>
            </a:bodyPr>
            <a:lstStyle/>
            <a:p>
              <a:pPr algn="ctr"/>
              <a:r>
                <a:rPr lang="de-DE" sz="3600" b="1" dirty="0" smtClean="0">
                  <a:solidFill>
                    <a:srgbClr val="241EA4"/>
                  </a:solidFill>
                  <a:latin typeface="Arial" panose="020B0604020202020204" pitchFamily="34" charset="0"/>
                  <a:cs typeface="Arial" panose="020B0604020202020204" pitchFamily="34" charset="0"/>
                </a:rPr>
                <a:t>Eine Kirche,</a:t>
              </a:r>
            </a:p>
            <a:p>
              <a:pPr algn="ctr"/>
              <a:r>
                <a:rPr lang="de-DE" sz="3600" b="1" dirty="0">
                  <a:solidFill>
                    <a:srgbClr val="241EA4"/>
                  </a:solidFill>
                  <a:latin typeface="Arial" panose="020B0604020202020204" pitchFamily="34" charset="0"/>
                  <a:cs typeface="Arial" panose="020B0604020202020204" pitchFamily="34" charset="0"/>
                </a:rPr>
                <a:t>d</a:t>
              </a:r>
              <a:r>
                <a:rPr lang="de-DE" sz="3600" b="1" dirty="0" smtClean="0">
                  <a:solidFill>
                    <a:srgbClr val="241EA4"/>
                  </a:solidFill>
                  <a:latin typeface="Arial" panose="020B0604020202020204" pitchFamily="34" charset="0"/>
                  <a:cs typeface="Arial" panose="020B0604020202020204" pitchFamily="34" charset="0"/>
                </a:rPr>
                <a:t>ie teilt</a:t>
              </a:r>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7242" y="833708"/>
              <a:ext cx="1389061" cy="465132"/>
            </a:xfrm>
            <a:prstGeom prst="rect">
              <a:avLst/>
            </a:prstGeom>
            <a:grpFill/>
          </p:spPr>
        </p:pic>
      </p:grpSp>
      <p:pic>
        <p:nvPicPr>
          <p:cNvPr id="11" name="Grafik 10"/>
          <p:cNvPicPr>
            <a:picLocks noChangeAspect="1"/>
          </p:cNvPicPr>
          <p:nvPr/>
        </p:nvPicPr>
        <p:blipFill rotWithShape="1">
          <a:blip r:embed="rId3">
            <a:extLst>
              <a:ext uri="{28A0092B-C50C-407E-A947-70E740481C1C}">
                <a14:useLocalDpi xmlns:a14="http://schemas.microsoft.com/office/drawing/2010/main" val="0"/>
              </a:ext>
            </a:extLst>
          </a:blip>
          <a:srcRect t="15722" r="62012" b="12980"/>
          <a:stretch/>
        </p:blipFill>
        <p:spPr>
          <a:xfrm>
            <a:off x="7181142" y="5766568"/>
            <a:ext cx="1639330" cy="796397"/>
          </a:xfrm>
          <a:prstGeom prst="rect">
            <a:avLst/>
          </a:prstGeom>
        </p:spPr>
      </p:pic>
      <p:sp>
        <p:nvSpPr>
          <p:cNvPr id="2" name="Textfeld 1"/>
          <p:cNvSpPr txBox="1"/>
          <p:nvPr/>
        </p:nvSpPr>
        <p:spPr>
          <a:xfrm>
            <a:off x="1691680" y="1268413"/>
            <a:ext cx="5700600" cy="1231106"/>
          </a:xfrm>
          <a:prstGeom prst="rect">
            <a:avLst/>
          </a:prstGeom>
          <a:noFill/>
        </p:spPr>
        <p:txBody>
          <a:bodyPr wrap="none" rtlCol="0">
            <a:spAutoFit/>
          </a:bodyPr>
          <a:lstStyle/>
          <a:p>
            <a:r>
              <a:rPr lang="de-DE" sz="2800" b="1" dirty="0" smtClean="0"/>
              <a:t>Texte für Information und Austausch </a:t>
            </a:r>
          </a:p>
          <a:p>
            <a:pPr algn="ctr"/>
            <a:r>
              <a:rPr lang="de-DE" sz="2800" b="1" dirty="0" smtClean="0"/>
              <a:t>in Gemeinden und Versammlungen</a:t>
            </a:r>
          </a:p>
          <a:p>
            <a:endParaRPr lang="de-DE" dirty="0"/>
          </a:p>
        </p:txBody>
      </p:sp>
      <p:sp>
        <p:nvSpPr>
          <p:cNvPr id="4" name="Textfeld 3"/>
          <p:cNvSpPr txBox="1"/>
          <p:nvPr/>
        </p:nvSpPr>
        <p:spPr>
          <a:xfrm>
            <a:off x="1043608" y="476672"/>
            <a:ext cx="7085594" cy="707886"/>
          </a:xfrm>
          <a:prstGeom prst="rect">
            <a:avLst/>
          </a:prstGeom>
          <a:noFill/>
        </p:spPr>
        <p:txBody>
          <a:bodyPr wrap="none" rtlCol="0">
            <a:spAutoFit/>
          </a:bodyPr>
          <a:lstStyle/>
          <a:p>
            <a:pPr algn="ctr"/>
            <a:r>
              <a:rPr lang="de-DE" sz="4000" b="1" dirty="0">
                <a:solidFill>
                  <a:srgbClr val="23069F"/>
                </a:solidFill>
                <a:latin typeface="+mj-lt"/>
                <a:ea typeface="+mj-ea"/>
                <a:cs typeface="+mj-cs"/>
              </a:rPr>
              <a:t>Pastoraler Weg im Bistum Mainz</a:t>
            </a:r>
          </a:p>
        </p:txBody>
      </p:sp>
      <p:sp>
        <p:nvSpPr>
          <p:cNvPr id="14" name="Textfeld 13"/>
          <p:cNvSpPr txBox="1"/>
          <p:nvPr/>
        </p:nvSpPr>
        <p:spPr>
          <a:xfrm>
            <a:off x="3707904" y="5517232"/>
            <a:ext cx="1725537" cy="369332"/>
          </a:xfrm>
          <a:prstGeom prst="rect">
            <a:avLst/>
          </a:prstGeom>
          <a:noFill/>
        </p:spPr>
        <p:txBody>
          <a:bodyPr wrap="none" rtlCol="0">
            <a:spAutoFit/>
          </a:bodyPr>
          <a:lstStyle/>
          <a:p>
            <a:pPr algn="ctr"/>
            <a:r>
              <a:rPr lang="de-DE" dirty="0" smtClean="0"/>
              <a:t>Stand: Juni 2019</a:t>
            </a:r>
            <a:endParaRPr lang="de-DE" dirty="0"/>
          </a:p>
        </p:txBody>
      </p:sp>
      <p:sp>
        <p:nvSpPr>
          <p:cNvPr id="15" name="Rechteck 14"/>
          <p:cNvSpPr/>
          <p:nvPr/>
        </p:nvSpPr>
        <p:spPr>
          <a:xfrm>
            <a:off x="61030" y="6135900"/>
            <a:ext cx="4572000" cy="584775"/>
          </a:xfrm>
          <a:prstGeom prst="rect">
            <a:avLst/>
          </a:prstGeom>
        </p:spPr>
        <p:txBody>
          <a:bodyPr>
            <a:spAutoFit/>
          </a:bodyPr>
          <a:lstStyle/>
          <a:p>
            <a:r>
              <a:rPr lang="de-DE" sz="1600" b="1" dirty="0">
                <a:latin typeface="Arial" panose="020B0604020202020204" pitchFamily="34" charset="0"/>
                <a:cs typeface="Arial" panose="020B0604020202020204" pitchFamily="34" charset="0"/>
              </a:rPr>
              <a:t>Koordinationsstelle Pastoraler Weg</a:t>
            </a:r>
          </a:p>
          <a:p>
            <a:r>
              <a:rPr lang="de-DE" sz="1600" dirty="0">
                <a:latin typeface="Arial" panose="020B0604020202020204" pitchFamily="34" charset="0"/>
                <a:cs typeface="Arial" panose="020B0604020202020204" pitchFamily="34" charset="0"/>
              </a:rPr>
              <a:t>https://bistummainz.de/pastoraler-weg</a:t>
            </a:r>
            <a:r>
              <a:rPr lang="de-DE" sz="1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3044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325478"/>
            <a:ext cx="5904656" cy="720080"/>
          </a:xfrm>
        </p:spPr>
        <p:txBody>
          <a:bodyPr>
            <a:noAutofit/>
          </a:bodyPr>
          <a:lstStyle/>
          <a:p>
            <a:pPr algn="l"/>
            <a:r>
              <a:rPr lang="de-DE" sz="3200" b="1" dirty="0">
                <a:solidFill>
                  <a:srgbClr val="23069F"/>
                </a:solidFill>
              </a:rPr>
              <a:t>Pastoraler Weg im Bistum Mainz </a:t>
            </a:r>
            <a:r>
              <a:rPr lang="de-DE" sz="3200" b="1" dirty="0" smtClean="0">
                <a:solidFill>
                  <a:srgbClr val="23069F"/>
                </a:solidFill>
              </a:rPr>
              <a:t/>
            </a:r>
            <a:br>
              <a:rPr lang="de-DE" sz="3200" b="1" dirty="0" smtClean="0">
                <a:solidFill>
                  <a:srgbClr val="23069F"/>
                </a:solidFill>
              </a:rPr>
            </a:br>
            <a:r>
              <a:rPr lang="de-DE" sz="3200" b="1" dirty="0" smtClean="0">
                <a:solidFill>
                  <a:srgbClr val="23069F"/>
                </a:solidFill>
              </a:rPr>
              <a:t>– </a:t>
            </a:r>
            <a:r>
              <a:rPr lang="de-DE" sz="3200" b="1" dirty="0">
                <a:solidFill>
                  <a:srgbClr val="23069F"/>
                </a:solidFill>
              </a:rPr>
              <a:t>was ist das?</a:t>
            </a:r>
            <a:endParaRPr lang="de-DE" sz="3200" dirty="0">
              <a:solidFill>
                <a:srgbClr val="23069F"/>
              </a:solidFill>
            </a:endParaRPr>
          </a:p>
        </p:txBody>
      </p:sp>
      <p:sp>
        <p:nvSpPr>
          <p:cNvPr id="5" name="Textfeld 4"/>
          <p:cNvSpPr txBox="1"/>
          <p:nvPr/>
        </p:nvSpPr>
        <p:spPr>
          <a:xfrm>
            <a:off x="827584" y="2132856"/>
            <a:ext cx="184731" cy="369332"/>
          </a:xfrm>
          <a:prstGeom prst="rect">
            <a:avLst/>
          </a:prstGeom>
          <a:noFill/>
        </p:spPr>
        <p:txBody>
          <a:bodyPr wrap="none" rtlCol="0">
            <a:spAutoFit/>
          </a:bodyPr>
          <a:lstStyle/>
          <a:p>
            <a:endParaRPr lang="de-DE" dirty="0"/>
          </a:p>
        </p:txBody>
      </p:sp>
      <p:sp>
        <p:nvSpPr>
          <p:cNvPr id="6" name="Textfeld 5"/>
          <p:cNvSpPr txBox="1"/>
          <p:nvPr/>
        </p:nvSpPr>
        <p:spPr>
          <a:xfrm>
            <a:off x="611560" y="1196752"/>
            <a:ext cx="7848872" cy="5047536"/>
          </a:xfrm>
          <a:prstGeom prst="rect">
            <a:avLst/>
          </a:prstGeom>
          <a:noFill/>
        </p:spPr>
        <p:txBody>
          <a:bodyPr wrap="square" rtlCol="0">
            <a:spAutoFit/>
          </a:bodyPr>
          <a:lstStyle/>
          <a:p>
            <a:r>
              <a:rPr lang="de-DE" sz="1600" dirty="0"/>
              <a:t>Der Pastorale Weg ist ein Weg der Entwicklung und Erneuerung der Kirche im Bistum Mainz.</a:t>
            </a:r>
          </a:p>
          <a:p>
            <a:r>
              <a:rPr lang="de-DE" sz="1600" dirty="0" smtClean="0"/>
              <a:t>Unser </a:t>
            </a:r>
            <a:r>
              <a:rPr lang="de-DE" sz="1600" dirty="0"/>
              <a:t>Bischof Peter </a:t>
            </a:r>
            <a:r>
              <a:rPr lang="de-DE" sz="1600" dirty="0" err="1"/>
              <a:t>Kohlgraf</a:t>
            </a:r>
            <a:r>
              <a:rPr lang="de-DE" sz="1600" dirty="0"/>
              <a:t> lädt uns ein, ihn gemeinsam mit ihm und der Bistumsleitung zu gehen. </a:t>
            </a:r>
            <a:r>
              <a:rPr lang="de-DE" sz="1600" dirty="0" smtClean="0"/>
              <a:t>Er </a:t>
            </a:r>
            <a:r>
              <a:rPr lang="de-DE" sz="1600" dirty="0"/>
              <a:t>stellt den Weg unter das </a:t>
            </a:r>
            <a:r>
              <a:rPr lang="de-DE" sz="1600" b="1" dirty="0">
                <a:solidFill>
                  <a:srgbClr val="241EA4"/>
                </a:solidFill>
              </a:rPr>
              <a:t>Motto „Eine Kirche, die teilt</a:t>
            </a:r>
            <a:r>
              <a:rPr lang="de-DE" sz="1600" dirty="0">
                <a:solidFill>
                  <a:srgbClr val="23069F"/>
                </a:solidFill>
              </a:rPr>
              <a:t>“</a:t>
            </a:r>
            <a:r>
              <a:rPr lang="de-DE" sz="1600" dirty="0">
                <a:solidFill>
                  <a:srgbClr val="241EA4"/>
                </a:solidFill>
              </a:rPr>
              <a:t>.</a:t>
            </a:r>
          </a:p>
          <a:p>
            <a:r>
              <a:rPr lang="de-DE" sz="1600" dirty="0"/>
              <a:t> </a:t>
            </a:r>
          </a:p>
          <a:p>
            <a:r>
              <a:rPr lang="de-DE" sz="1600" dirty="0"/>
              <a:t>Kirche und Gesellschaft verändern sich. Daher </a:t>
            </a:r>
            <a:r>
              <a:rPr lang="de-DE" sz="1600" dirty="0" smtClean="0"/>
              <a:t>brauchen </a:t>
            </a:r>
            <a:r>
              <a:rPr lang="de-DE" sz="1600" dirty="0"/>
              <a:t>wir einen </a:t>
            </a:r>
            <a:r>
              <a:rPr lang="de-DE" sz="1600" b="1" dirty="0">
                <a:solidFill>
                  <a:srgbClr val="241EA4"/>
                </a:solidFill>
              </a:rPr>
              <a:t>Blick für das Wesentliche</a:t>
            </a:r>
            <a:r>
              <a:rPr lang="de-DE" sz="1600" dirty="0"/>
              <a:t>. In seinem Hirtenbrief für die Österliche Bußzeit 2019 stellt Bischof Kohlgraf daher grundlegende Fragen neu:</a:t>
            </a:r>
          </a:p>
          <a:p>
            <a:pPr marL="285750" lvl="0" indent="-285750">
              <a:buFont typeface="Wingdings" panose="05000000000000000000" pitchFamily="2" charset="2"/>
              <a:buChar char="Ø"/>
            </a:pPr>
            <a:r>
              <a:rPr lang="de-DE" sz="1600" b="1" i="1" dirty="0"/>
              <a:t>Was brauchen die Menschen heute von der Kirche?</a:t>
            </a:r>
          </a:p>
          <a:p>
            <a:pPr marL="285750" lvl="0" indent="-285750">
              <a:buFont typeface="Wingdings" panose="05000000000000000000" pitchFamily="2" charset="2"/>
              <a:buChar char="Ø"/>
            </a:pPr>
            <a:r>
              <a:rPr lang="de-DE" sz="1600" b="1" i="1" dirty="0"/>
              <a:t>Wie gelingt es uns, die Botschaft des Evangeliums mit den vielen Menschen ins Gespräch zu bringen? </a:t>
            </a:r>
            <a:r>
              <a:rPr lang="de-DE" sz="1600" b="1" i="1" dirty="0" smtClean="0"/>
              <a:t>Auch </a:t>
            </a:r>
            <a:r>
              <a:rPr lang="de-DE" sz="1600" b="1" i="1" dirty="0"/>
              <a:t>mit denen, die nicht zu unseren „Kernkreisen“ gehören?</a:t>
            </a:r>
          </a:p>
          <a:p>
            <a:pPr marL="285750" lvl="0" indent="-285750">
              <a:buFont typeface="Wingdings" panose="05000000000000000000" pitchFamily="2" charset="2"/>
              <a:buChar char="Ø"/>
            </a:pPr>
            <a:r>
              <a:rPr lang="de-DE" sz="1600" b="1" i="1" dirty="0"/>
              <a:t>Welche Motivation leitet uns, heute die Kirche Jesu Christi sein zu wollen?</a:t>
            </a:r>
          </a:p>
          <a:p>
            <a:pPr marL="285750" lvl="0" indent="-285750">
              <a:buFont typeface="Wingdings" panose="05000000000000000000" pitchFamily="2" charset="2"/>
              <a:buChar char="Ø"/>
            </a:pPr>
            <a:r>
              <a:rPr lang="de-DE" sz="1600" b="1" i="1" dirty="0"/>
              <a:t>Und: Worin besteht heute der Auftrag Gottes an uns? Wie werden wir ihm gerecht?</a:t>
            </a:r>
          </a:p>
          <a:p>
            <a:r>
              <a:rPr lang="de-DE" sz="1600" dirty="0"/>
              <a:t> </a:t>
            </a:r>
          </a:p>
          <a:p>
            <a:r>
              <a:rPr lang="de-DE" sz="1600" dirty="0"/>
              <a:t>Es ist notwendig, </a:t>
            </a:r>
            <a:r>
              <a:rPr lang="de-DE" sz="1600" b="1" dirty="0">
                <a:solidFill>
                  <a:srgbClr val="241EA4"/>
                </a:solidFill>
              </a:rPr>
              <a:t>uns über unsere Grundlagen als Kirche Jesu Christi zu vergewissern</a:t>
            </a:r>
            <a:r>
              <a:rPr lang="de-DE" sz="1600" dirty="0"/>
              <a:t>. </a:t>
            </a:r>
            <a:endParaRPr lang="de-DE" sz="1600" dirty="0" smtClean="0"/>
          </a:p>
          <a:p>
            <a:r>
              <a:rPr lang="de-DE" sz="1600" dirty="0" smtClean="0"/>
              <a:t>Um </a:t>
            </a:r>
            <a:r>
              <a:rPr lang="de-DE" sz="1600" dirty="0"/>
              <a:t>unseren Glauben zu stärken. Um Menschen zu erreichen. Um unsere Organisation gut für die Zukunft aufzustellen. Dies zu tun und einzuüben ist ein geistlicher Weg. </a:t>
            </a:r>
            <a:endParaRPr lang="de-DE" sz="1600" dirty="0" smtClean="0"/>
          </a:p>
          <a:p>
            <a:endParaRPr lang="de-DE" sz="1600" dirty="0"/>
          </a:p>
          <a:p>
            <a:r>
              <a:rPr lang="de-DE" sz="1600" dirty="0"/>
              <a:t>Im Zuge des Pastoralen Weges suchen wir </a:t>
            </a:r>
            <a:r>
              <a:rPr lang="de-DE" sz="1600" b="1" dirty="0">
                <a:solidFill>
                  <a:srgbClr val="241EA4"/>
                </a:solidFill>
              </a:rPr>
              <a:t>Antworten auf die aktuellen Herausforderungen</a:t>
            </a:r>
            <a:r>
              <a:rPr lang="de-DE" sz="1600" dirty="0"/>
              <a:t>: auf die geistlichen und pastoralen, aber auch auf die strukturellen, finanziellen und personellen</a:t>
            </a:r>
            <a:r>
              <a:rPr lang="de-DE" dirty="0"/>
              <a:t>.</a:t>
            </a:r>
          </a:p>
        </p:txBody>
      </p:sp>
      <p:sp>
        <p:nvSpPr>
          <p:cNvPr id="16"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01</a:t>
            </a:r>
          </a:p>
        </p:txBody>
      </p:sp>
    </p:spTree>
    <p:extLst>
      <p:ext uri="{BB962C8B-B14F-4D97-AF65-F5344CB8AC3E}">
        <p14:creationId xmlns:p14="http://schemas.microsoft.com/office/powerpoint/2010/main" val="242116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325478"/>
            <a:ext cx="8352928" cy="720080"/>
          </a:xfrm>
        </p:spPr>
        <p:txBody>
          <a:bodyPr>
            <a:noAutofit/>
          </a:bodyPr>
          <a:lstStyle/>
          <a:p>
            <a:pPr algn="l"/>
            <a:r>
              <a:rPr lang="de-DE" sz="3200" b="1" dirty="0">
                <a:solidFill>
                  <a:srgbClr val="23069F"/>
                </a:solidFill>
              </a:rPr>
              <a:t>Eine Kirche, die teilt </a:t>
            </a:r>
            <a:br>
              <a:rPr lang="de-DE" sz="3200" b="1" dirty="0">
                <a:solidFill>
                  <a:srgbClr val="23069F"/>
                </a:solidFill>
              </a:rPr>
            </a:br>
            <a:r>
              <a:rPr lang="de-DE" sz="3200" b="1" dirty="0">
                <a:solidFill>
                  <a:srgbClr val="23069F"/>
                </a:solidFill>
              </a:rPr>
              <a:t>– eine Vision von Kirche in vier </a:t>
            </a:r>
            <a:r>
              <a:rPr lang="de-DE" sz="3200" b="1" dirty="0" smtClean="0">
                <a:solidFill>
                  <a:srgbClr val="23069F"/>
                </a:solidFill>
              </a:rPr>
              <a:t>Dimensionen</a:t>
            </a:r>
            <a:endParaRPr lang="de-DE" sz="3200" b="1" dirty="0">
              <a:solidFill>
                <a:srgbClr val="23069F"/>
              </a:solidFill>
            </a:endParaRPr>
          </a:p>
        </p:txBody>
      </p:sp>
      <p:sp>
        <p:nvSpPr>
          <p:cNvPr id="5" name="Textfeld 4"/>
          <p:cNvSpPr txBox="1"/>
          <p:nvPr/>
        </p:nvSpPr>
        <p:spPr>
          <a:xfrm>
            <a:off x="827584" y="2132856"/>
            <a:ext cx="184731" cy="369332"/>
          </a:xfrm>
          <a:prstGeom prst="rect">
            <a:avLst/>
          </a:prstGeom>
          <a:noFill/>
        </p:spPr>
        <p:txBody>
          <a:bodyPr wrap="none" rtlCol="0">
            <a:spAutoFit/>
          </a:bodyPr>
          <a:lstStyle/>
          <a:p>
            <a:endParaRPr lang="de-DE" dirty="0"/>
          </a:p>
        </p:txBody>
      </p:sp>
      <p:sp>
        <p:nvSpPr>
          <p:cNvPr id="6" name="Textfeld 5"/>
          <p:cNvSpPr txBox="1"/>
          <p:nvPr/>
        </p:nvSpPr>
        <p:spPr>
          <a:xfrm>
            <a:off x="640566" y="1468522"/>
            <a:ext cx="3859426" cy="1846659"/>
          </a:xfrm>
          <a:prstGeom prst="rect">
            <a:avLst/>
          </a:prstGeom>
          <a:noFill/>
        </p:spPr>
        <p:txBody>
          <a:bodyPr wrap="square" rtlCol="0">
            <a:spAutoFit/>
          </a:bodyPr>
          <a:lstStyle/>
          <a:p>
            <a:pPr algn="r"/>
            <a:r>
              <a:rPr lang="de-DE" b="1" dirty="0">
                <a:solidFill>
                  <a:srgbClr val="241EA4"/>
                </a:solidFill>
              </a:rPr>
              <a:t>Leben teilen</a:t>
            </a:r>
            <a:endParaRPr lang="de-DE" dirty="0">
              <a:solidFill>
                <a:srgbClr val="241EA4"/>
              </a:solidFill>
            </a:endParaRPr>
          </a:p>
          <a:p>
            <a:pPr algn="r"/>
            <a:r>
              <a:rPr lang="de-DE" sz="1600" dirty="0"/>
              <a:t>Wir wollen die Freude und Hoffnung, die Trauer und Angst der Menschen immer mehr teilen und verstehen. </a:t>
            </a:r>
            <a:r>
              <a:rPr lang="de-DE" sz="1600" dirty="0" smtClean="0"/>
              <a:t/>
            </a:r>
            <a:br>
              <a:rPr lang="de-DE" sz="1600" dirty="0" smtClean="0"/>
            </a:br>
            <a:r>
              <a:rPr lang="de-DE" sz="1600" dirty="0" smtClean="0"/>
              <a:t>Die </a:t>
            </a:r>
            <a:r>
              <a:rPr lang="de-DE" sz="1600" dirty="0">
                <a:solidFill>
                  <a:srgbClr val="23069F"/>
                </a:solidFill>
              </a:rPr>
              <a:t>Themen dieser Welt und ihrer Menschen sollen zu Themen der Kirche</a:t>
            </a:r>
            <a:r>
              <a:rPr lang="de-DE" sz="1600" dirty="0"/>
              <a:t> werden.</a:t>
            </a:r>
          </a:p>
        </p:txBody>
      </p:sp>
      <p:sp>
        <p:nvSpPr>
          <p:cNvPr id="16"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02</a:t>
            </a:r>
          </a:p>
        </p:txBody>
      </p:sp>
      <p:sp>
        <p:nvSpPr>
          <p:cNvPr id="7" name="Textfeld 6"/>
          <p:cNvSpPr txBox="1"/>
          <p:nvPr/>
        </p:nvSpPr>
        <p:spPr>
          <a:xfrm>
            <a:off x="4680012" y="1438325"/>
            <a:ext cx="3816424" cy="1846659"/>
          </a:xfrm>
          <a:prstGeom prst="rect">
            <a:avLst/>
          </a:prstGeom>
          <a:noFill/>
        </p:spPr>
        <p:txBody>
          <a:bodyPr wrap="square" rtlCol="0">
            <a:spAutoFit/>
          </a:bodyPr>
          <a:lstStyle/>
          <a:p>
            <a:r>
              <a:rPr lang="de-DE" b="1" dirty="0">
                <a:solidFill>
                  <a:srgbClr val="241EA4"/>
                </a:solidFill>
              </a:rPr>
              <a:t>Glauben teilen</a:t>
            </a:r>
            <a:endParaRPr lang="de-DE" dirty="0">
              <a:solidFill>
                <a:srgbClr val="241EA4"/>
              </a:solidFill>
            </a:endParaRPr>
          </a:p>
          <a:p>
            <a:r>
              <a:rPr lang="de-DE" sz="1600" dirty="0"/>
              <a:t>Glauben teilen bedeutet, die Sendung, also die „Mission“ neu schätzen zu lernen. Dies kann nur in der Begegnung und Beziehung mit Menschen geschehen. Unsere Gemeinden und Kirchorte sollen </a:t>
            </a:r>
            <a:r>
              <a:rPr lang="de-DE" sz="1600" dirty="0">
                <a:solidFill>
                  <a:srgbClr val="23069F"/>
                </a:solidFill>
              </a:rPr>
              <a:t>missionarische Impulse </a:t>
            </a:r>
            <a:r>
              <a:rPr lang="de-DE" sz="1600" dirty="0"/>
              <a:t>aussenden.</a:t>
            </a:r>
          </a:p>
        </p:txBody>
      </p:sp>
      <p:sp>
        <p:nvSpPr>
          <p:cNvPr id="8" name="Textfeld 7"/>
          <p:cNvSpPr txBox="1"/>
          <p:nvPr/>
        </p:nvSpPr>
        <p:spPr>
          <a:xfrm>
            <a:off x="676570" y="3573016"/>
            <a:ext cx="3823422" cy="1846659"/>
          </a:xfrm>
          <a:prstGeom prst="rect">
            <a:avLst/>
          </a:prstGeom>
          <a:noFill/>
        </p:spPr>
        <p:txBody>
          <a:bodyPr wrap="square" rtlCol="0">
            <a:spAutoFit/>
          </a:bodyPr>
          <a:lstStyle/>
          <a:p>
            <a:pPr algn="r"/>
            <a:r>
              <a:rPr lang="de-DE" b="1" dirty="0">
                <a:solidFill>
                  <a:srgbClr val="241EA4"/>
                </a:solidFill>
              </a:rPr>
              <a:t>Ressourcen teilen</a:t>
            </a:r>
            <a:endParaRPr lang="de-DE" dirty="0">
              <a:solidFill>
                <a:srgbClr val="241EA4"/>
              </a:solidFill>
            </a:endParaRPr>
          </a:p>
          <a:p>
            <a:pPr algn="r"/>
            <a:r>
              <a:rPr lang="de-DE" sz="1600" dirty="0"/>
              <a:t>Ressourcen wie Personal, Gebäude und </a:t>
            </a:r>
            <a:r>
              <a:rPr lang="de-DE" sz="1600" dirty="0" smtClean="0"/>
              <a:t/>
            </a:r>
            <a:br>
              <a:rPr lang="de-DE" sz="1600" dirty="0" smtClean="0"/>
            </a:br>
            <a:r>
              <a:rPr lang="de-DE" sz="1600" dirty="0" smtClean="0"/>
              <a:t>Geld </a:t>
            </a:r>
            <a:r>
              <a:rPr lang="de-DE" sz="1600" dirty="0">
                <a:solidFill>
                  <a:srgbClr val="23069F"/>
                </a:solidFill>
              </a:rPr>
              <a:t>sollen helfen, den kirchlichen Auftrag </a:t>
            </a:r>
            <a:r>
              <a:rPr lang="de-DE" sz="1600" dirty="0" smtClean="0">
                <a:solidFill>
                  <a:srgbClr val="23069F"/>
                </a:solidFill>
              </a:rPr>
              <a:t/>
            </a:r>
            <a:br>
              <a:rPr lang="de-DE" sz="1600" dirty="0" smtClean="0">
                <a:solidFill>
                  <a:srgbClr val="23069F"/>
                </a:solidFill>
              </a:rPr>
            </a:br>
            <a:r>
              <a:rPr lang="de-DE" sz="1600" dirty="0" smtClean="0">
                <a:solidFill>
                  <a:srgbClr val="23069F"/>
                </a:solidFill>
              </a:rPr>
              <a:t>zu </a:t>
            </a:r>
            <a:r>
              <a:rPr lang="de-DE" sz="1600" dirty="0">
                <a:solidFill>
                  <a:srgbClr val="23069F"/>
                </a:solidFill>
              </a:rPr>
              <a:t>verwirklichen</a:t>
            </a:r>
            <a:r>
              <a:rPr lang="de-DE" sz="1600" dirty="0"/>
              <a:t>. Sie sollen </a:t>
            </a:r>
            <a:r>
              <a:rPr lang="de-DE" sz="1600" dirty="0" smtClean="0"/>
              <a:t>den </a:t>
            </a:r>
            <a:br>
              <a:rPr lang="de-DE" sz="1600" dirty="0" smtClean="0"/>
            </a:br>
            <a:r>
              <a:rPr lang="de-DE" sz="1600" dirty="0" smtClean="0"/>
              <a:t>der </a:t>
            </a:r>
            <a:r>
              <a:rPr lang="de-DE" sz="1600" dirty="0"/>
              <a:t>Kirche anvertrauten Menschen dienen. Dazu müssen wir diesem Zweck dienende, gerechte und transparente </a:t>
            </a:r>
            <a:r>
              <a:rPr lang="de-DE" sz="1600" dirty="0" smtClean="0"/>
              <a:t>Formen finden.</a:t>
            </a:r>
            <a:endParaRPr lang="de-DE" sz="1600" dirty="0"/>
          </a:p>
        </p:txBody>
      </p:sp>
      <p:sp>
        <p:nvSpPr>
          <p:cNvPr id="9" name="Textfeld 8"/>
          <p:cNvSpPr txBox="1"/>
          <p:nvPr/>
        </p:nvSpPr>
        <p:spPr>
          <a:xfrm>
            <a:off x="4680012" y="3568367"/>
            <a:ext cx="3816424" cy="2092881"/>
          </a:xfrm>
          <a:prstGeom prst="rect">
            <a:avLst/>
          </a:prstGeom>
          <a:noFill/>
        </p:spPr>
        <p:txBody>
          <a:bodyPr wrap="square" rtlCol="0">
            <a:spAutoFit/>
          </a:bodyPr>
          <a:lstStyle/>
          <a:p>
            <a:r>
              <a:rPr lang="de-DE" b="1" dirty="0">
                <a:solidFill>
                  <a:srgbClr val="241EA4"/>
                </a:solidFill>
              </a:rPr>
              <a:t>Verantwortung teilen</a:t>
            </a:r>
            <a:endParaRPr lang="de-DE" dirty="0">
              <a:solidFill>
                <a:srgbClr val="241EA4"/>
              </a:solidFill>
            </a:endParaRPr>
          </a:p>
          <a:p>
            <a:r>
              <a:rPr lang="de-DE" sz="1600" dirty="0"/>
              <a:t>Verantwortung teilen bedeutet, dass wir neu die Würde der Taufe sehen lernen. Daher wollen wir </a:t>
            </a:r>
            <a:r>
              <a:rPr lang="de-DE" sz="1600" dirty="0">
                <a:solidFill>
                  <a:srgbClr val="23069F"/>
                </a:solidFill>
              </a:rPr>
              <a:t>Berufung und Charismen </a:t>
            </a:r>
            <a:r>
              <a:rPr lang="de-DE" sz="1600" dirty="0"/>
              <a:t>und eine gute </a:t>
            </a:r>
            <a:r>
              <a:rPr lang="de-DE" sz="1600" dirty="0">
                <a:solidFill>
                  <a:srgbClr val="23069F"/>
                </a:solidFill>
              </a:rPr>
              <a:t>Kultur des Miteinanders stärken</a:t>
            </a:r>
            <a:r>
              <a:rPr lang="de-DE" sz="1600" dirty="0"/>
              <a:t>. Ebenso sollen wir neue Formen der </a:t>
            </a:r>
            <a:r>
              <a:rPr lang="de-DE" sz="1600" dirty="0">
                <a:solidFill>
                  <a:srgbClr val="23069F"/>
                </a:solidFill>
              </a:rPr>
              <a:t>Verantwortungsübergabe und –</a:t>
            </a:r>
            <a:r>
              <a:rPr lang="de-DE" sz="1600" dirty="0" err="1">
                <a:solidFill>
                  <a:srgbClr val="23069F"/>
                </a:solidFill>
              </a:rPr>
              <a:t>übernahme</a:t>
            </a:r>
            <a:r>
              <a:rPr lang="de-DE" sz="1600" dirty="0">
                <a:solidFill>
                  <a:srgbClr val="23069F"/>
                </a:solidFill>
              </a:rPr>
              <a:t> </a:t>
            </a:r>
            <a:r>
              <a:rPr lang="de-DE" sz="1600" dirty="0"/>
              <a:t>entwickeln und erproben.</a:t>
            </a:r>
          </a:p>
        </p:txBody>
      </p:sp>
      <p:sp>
        <p:nvSpPr>
          <p:cNvPr id="3" name="Rechteck 2"/>
          <p:cNvSpPr/>
          <p:nvPr/>
        </p:nvSpPr>
        <p:spPr>
          <a:xfrm>
            <a:off x="712574" y="5661247"/>
            <a:ext cx="7812868" cy="646331"/>
          </a:xfrm>
          <a:prstGeom prst="rect">
            <a:avLst/>
          </a:prstGeom>
        </p:spPr>
        <p:txBody>
          <a:bodyPr wrap="square">
            <a:spAutoFit/>
          </a:bodyPr>
          <a:lstStyle/>
          <a:p>
            <a:pPr algn="ctr"/>
            <a:r>
              <a:rPr lang="de-DE" dirty="0"/>
              <a:t>Für eine solche Kirche, die teilt, ist unser </a:t>
            </a:r>
            <a:r>
              <a:rPr lang="de-DE" b="1" dirty="0">
                <a:solidFill>
                  <a:srgbClr val="241EA4"/>
                </a:solidFill>
              </a:rPr>
              <a:t>Bistumspatron</a:t>
            </a:r>
            <a:r>
              <a:rPr lang="de-DE" dirty="0"/>
              <a:t>, </a:t>
            </a:r>
            <a:r>
              <a:rPr lang="de-DE" dirty="0" smtClean="0"/>
              <a:t>der </a:t>
            </a:r>
            <a:r>
              <a:rPr lang="de-DE" b="1" dirty="0">
                <a:solidFill>
                  <a:srgbClr val="241EA4"/>
                </a:solidFill>
              </a:rPr>
              <a:t>Heilige Martin</a:t>
            </a:r>
            <a:r>
              <a:rPr lang="de-DE" dirty="0"/>
              <a:t>, </a:t>
            </a:r>
            <a:r>
              <a:rPr lang="de-DE" dirty="0" smtClean="0"/>
              <a:t/>
            </a:r>
            <a:br>
              <a:rPr lang="de-DE" dirty="0" smtClean="0"/>
            </a:br>
            <a:r>
              <a:rPr lang="de-DE" dirty="0" smtClean="0"/>
              <a:t>ein </a:t>
            </a:r>
            <a:r>
              <a:rPr lang="de-DE" dirty="0"/>
              <a:t>inspirierendes Vorbild. Er ist die </a:t>
            </a:r>
            <a:r>
              <a:rPr lang="de-DE" b="1" dirty="0">
                <a:solidFill>
                  <a:srgbClr val="241EA4"/>
                </a:solidFill>
              </a:rPr>
              <a:t>Leitfigur für den Pastoralen Weg</a:t>
            </a:r>
            <a:r>
              <a:rPr lang="de-DE" dirty="0"/>
              <a:t>.</a:t>
            </a:r>
          </a:p>
        </p:txBody>
      </p:sp>
      <p:sp>
        <p:nvSpPr>
          <p:cNvPr id="11" name="Pfeil in vier Richtungen 10"/>
          <p:cNvSpPr/>
          <p:nvPr/>
        </p:nvSpPr>
        <p:spPr>
          <a:xfrm>
            <a:off x="712574" y="1268412"/>
            <a:ext cx="7783862" cy="4464843"/>
          </a:xfrm>
          <a:prstGeom prst="quadArrow">
            <a:avLst>
              <a:gd name="adj1" fmla="val 2000"/>
              <a:gd name="adj2" fmla="val 4000"/>
              <a:gd name="adj3" fmla="val 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04395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25478"/>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Ein geistlicher Weg </a:t>
            </a:r>
            <a:br>
              <a:rPr lang="de-DE" sz="3200" b="1" dirty="0">
                <a:solidFill>
                  <a:srgbClr val="23069F"/>
                </a:solidFill>
              </a:rPr>
            </a:br>
            <a:r>
              <a:rPr lang="de-DE" sz="3200" b="1" dirty="0">
                <a:solidFill>
                  <a:srgbClr val="23069F"/>
                </a:solidFill>
              </a:rPr>
              <a:t>– was heißt das konkret?</a:t>
            </a:r>
          </a:p>
        </p:txBody>
      </p:sp>
      <p:sp>
        <p:nvSpPr>
          <p:cNvPr id="5"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03</a:t>
            </a:r>
          </a:p>
        </p:txBody>
      </p:sp>
      <p:sp>
        <p:nvSpPr>
          <p:cNvPr id="6" name="Textfeld 5"/>
          <p:cNvSpPr txBox="1"/>
          <p:nvPr/>
        </p:nvSpPr>
        <p:spPr>
          <a:xfrm>
            <a:off x="611560" y="1196752"/>
            <a:ext cx="7632848" cy="5016758"/>
          </a:xfrm>
          <a:prstGeom prst="rect">
            <a:avLst/>
          </a:prstGeom>
          <a:noFill/>
        </p:spPr>
        <p:txBody>
          <a:bodyPr wrap="square" rtlCol="0">
            <a:spAutoFit/>
          </a:bodyPr>
          <a:lstStyle/>
          <a:p>
            <a:r>
              <a:rPr lang="de-DE" sz="1600" dirty="0"/>
              <a:t>Es werden in den kommenden Monaten und Jahren viele Entscheidungen getroffen werden müssen. Manche werden nicht einfach sein</a:t>
            </a:r>
            <a:r>
              <a:rPr lang="de-DE" sz="1600" dirty="0" smtClean="0"/>
              <a:t>. Wir wollen sie </a:t>
            </a:r>
            <a:r>
              <a:rPr lang="de-DE" sz="1600" b="1" dirty="0" smtClean="0">
                <a:solidFill>
                  <a:srgbClr val="23069F"/>
                </a:solidFill>
              </a:rPr>
              <a:t>im Geist Gottes treffen</a:t>
            </a:r>
            <a:r>
              <a:rPr lang="de-DE" sz="1600" dirty="0" smtClean="0"/>
              <a:t>. </a:t>
            </a:r>
            <a:r>
              <a:rPr lang="de-DE" sz="1600" dirty="0"/>
              <a:t>Dazu müssen wir uns vergewissern, was unser Auftrag als Kirche Jesu Christi </a:t>
            </a:r>
            <a:r>
              <a:rPr lang="de-DE" sz="1600" dirty="0" smtClean="0"/>
              <a:t>ist:</a:t>
            </a:r>
          </a:p>
          <a:p>
            <a:pPr marL="285750" indent="-285750">
              <a:buFont typeface="Wingdings" panose="05000000000000000000" pitchFamily="2" charset="2"/>
              <a:buChar char="Ø"/>
            </a:pPr>
            <a:r>
              <a:rPr lang="de-DE" sz="1600" b="1" i="1" dirty="0"/>
              <a:t>Was will Gott, was wir tun?  </a:t>
            </a:r>
          </a:p>
          <a:p>
            <a:pPr marL="285750" indent="-285750">
              <a:buFont typeface="Wingdings" panose="05000000000000000000" pitchFamily="2" charset="2"/>
              <a:buChar char="Ø"/>
            </a:pPr>
            <a:r>
              <a:rPr lang="de-DE" sz="1600" b="1" i="1" dirty="0"/>
              <a:t>Wie wollen und können wir heute und 2030 Kirche Jesu Christi sein? </a:t>
            </a:r>
          </a:p>
          <a:p>
            <a:pPr marL="285750" indent="-285750">
              <a:buFont typeface="Wingdings" panose="05000000000000000000" pitchFamily="2" charset="2"/>
              <a:buChar char="Ø"/>
            </a:pPr>
            <a:r>
              <a:rPr lang="de-DE" sz="1600" b="1" i="1" dirty="0"/>
              <a:t>Wie werden wir immer mehr Kirche des Teilens?</a:t>
            </a:r>
          </a:p>
          <a:p>
            <a:r>
              <a:rPr lang="de-DE" sz="1600" dirty="0"/>
              <a:t> </a:t>
            </a:r>
          </a:p>
          <a:p>
            <a:r>
              <a:rPr lang="de-DE" sz="1600" dirty="0" smtClean="0"/>
              <a:t>Der Glaube, dass Gott die Kirche führt und begleitet gibt uns </a:t>
            </a:r>
            <a:r>
              <a:rPr lang="de-DE" sz="1600" b="1" dirty="0" smtClean="0">
                <a:solidFill>
                  <a:srgbClr val="23069F"/>
                </a:solidFill>
              </a:rPr>
              <a:t>HALT</a:t>
            </a:r>
            <a:r>
              <a:rPr lang="de-DE" sz="1600" dirty="0" smtClean="0"/>
              <a:t>. Folge des Halts in Gott sind besondere </a:t>
            </a:r>
            <a:r>
              <a:rPr lang="de-DE" sz="1600" b="1" dirty="0" smtClean="0">
                <a:solidFill>
                  <a:srgbClr val="23069F"/>
                </a:solidFill>
              </a:rPr>
              <a:t>HALTUNGEN</a:t>
            </a:r>
            <a:r>
              <a:rPr lang="de-DE" sz="1600" dirty="0" smtClean="0">
                <a:solidFill>
                  <a:srgbClr val="23069F"/>
                </a:solidFill>
              </a:rPr>
              <a:t> </a:t>
            </a:r>
            <a:r>
              <a:rPr lang="de-DE" sz="1600" dirty="0" smtClean="0"/>
              <a:t>wie innere Offenheit, Wertschätzung im Umgang mit anderen oder auch Demut, nicht alles selbst zu können. Konkret werden diese Haltungen in unserem </a:t>
            </a:r>
            <a:r>
              <a:rPr lang="de-DE" sz="1600" b="1" dirty="0" smtClean="0">
                <a:solidFill>
                  <a:srgbClr val="23069F"/>
                </a:solidFill>
              </a:rPr>
              <a:t>VERHALTEN</a:t>
            </a:r>
            <a:r>
              <a:rPr lang="de-DE" sz="1600" dirty="0" smtClean="0"/>
              <a:t>, </a:t>
            </a:r>
            <a:r>
              <a:rPr lang="de-DE" sz="1600" dirty="0"/>
              <a:t>G</a:t>
            </a:r>
            <a:r>
              <a:rPr lang="de-DE" sz="1600" dirty="0" smtClean="0"/>
              <a:t>rundlage für eine gute Prozessqualität: gute Gespräche, aufmerksames </a:t>
            </a:r>
            <a:r>
              <a:rPr lang="de-DE" sz="1600" dirty="0"/>
              <a:t>Z</a:t>
            </a:r>
            <a:r>
              <a:rPr lang="de-DE" sz="1600" dirty="0" smtClean="0"/>
              <a:t>uhören, Sorgfalt bei der Wahrnehmung der verschiedene Aspekte.</a:t>
            </a:r>
          </a:p>
          <a:p>
            <a:endParaRPr lang="de-DE" sz="1600" dirty="0" smtClean="0"/>
          </a:p>
          <a:p>
            <a:r>
              <a:rPr lang="de-DE" sz="1600" dirty="0" smtClean="0"/>
              <a:t>In diesem Sinne lädt </a:t>
            </a:r>
            <a:r>
              <a:rPr lang="de-DE" sz="1600" dirty="0"/>
              <a:t>Bischof </a:t>
            </a:r>
            <a:r>
              <a:rPr lang="de-DE" sz="1600" dirty="0" smtClean="0"/>
              <a:t>Peter Kohlgraf </a:t>
            </a:r>
            <a:r>
              <a:rPr lang="de-DE" sz="1600" dirty="0"/>
              <a:t>uns ein, </a:t>
            </a:r>
            <a:r>
              <a:rPr lang="de-DE" sz="1600" b="1" dirty="0">
                <a:solidFill>
                  <a:srgbClr val="23069F"/>
                </a:solidFill>
              </a:rPr>
              <a:t>die anstehenden Schritte</a:t>
            </a:r>
            <a:r>
              <a:rPr lang="de-DE" sz="1600" dirty="0" smtClean="0"/>
              <a:t> geistlich zu gestalten.</a:t>
            </a:r>
          </a:p>
          <a:p>
            <a:endParaRPr lang="de-DE" sz="1600" dirty="0"/>
          </a:p>
          <a:p>
            <a:r>
              <a:rPr lang="de-DE" sz="1600" dirty="0" smtClean="0"/>
              <a:t>Unterschiedliche </a:t>
            </a:r>
            <a:r>
              <a:rPr lang="de-DE" sz="1600" b="1" dirty="0" smtClean="0"/>
              <a:t>Materialien </a:t>
            </a:r>
            <a:r>
              <a:rPr lang="de-DE" sz="1600" b="1" dirty="0"/>
              <a:t>und Impulse</a:t>
            </a:r>
            <a:r>
              <a:rPr lang="de-DE" sz="1600" dirty="0"/>
              <a:t> helfen dabei, die persönliche Besinnung, den gemeinsamen Austausch, die Feier von Gottesdiensten im Geist Gottes und der Unterscheidung zu gestalten. Es gibt </a:t>
            </a:r>
            <a:r>
              <a:rPr lang="de-DE" sz="1600" dirty="0" smtClean="0"/>
              <a:t>auch ein </a:t>
            </a:r>
            <a:r>
              <a:rPr lang="de-DE" sz="1600" dirty="0"/>
              <a:t>Gebet und ein Lied zum Pastoralen Weg</a:t>
            </a:r>
            <a:r>
              <a:rPr lang="de-DE" sz="1600" dirty="0" smtClean="0"/>
              <a:t>. </a:t>
            </a:r>
            <a:r>
              <a:rPr lang="de-DE" sz="1200" dirty="0" smtClean="0"/>
              <a:t>(Material siehe https</a:t>
            </a:r>
            <a:r>
              <a:rPr lang="de-DE" sz="1200" dirty="0"/>
              <a:t>://bistummainz.de/pastoraler-weg/geistlich/vorbereitung</a:t>
            </a:r>
            <a:r>
              <a:rPr lang="de-DE" sz="1200" dirty="0" smtClean="0"/>
              <a:t>/)</a:t>
            </a:r>
            <a:endParaRPr lang="de-DE" sz="1200" dirty="0"/>
          </a:p>
        </p:txBody>
      </p:sp>
    </p:spTree>
    <p:extLst>
      <p:ext uri="{BB962C8B-B14F-4D97-AF65-F5344CB8AC3E}">
        <p14:creationId xmlns:p14="http://schemas.microsoft.com/office/powerpoint/2010/main" val="330661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25478"/>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Pfarrei neu denken</a:t>
            </a:r>
            <a:br>
              <a:rPr lang="de-DE" sz="3200" b="1" dirty="0">
                <a:solidFill>
                  <a:srgbClr val="23069F"/>
                </a:solidFill>
              </a:rPr>
            </a:br>
            <a:r>
              <a:rPr lang="de-DE" sz="3200" b="1" dirty="0">
                <a:solidFill>
                  <a:srgbClr val="23069F"/>
                </a:solidFill>
              </a:rPr>
              <a:t>–</a:t>
            </a:r>
            <a:r>
              <a:rPr lang="de-DE" sz="3200" b="1" dirty="0" smtClean="0">
                <a:solidFill>
                  <a:srgbClr val="23069F"/>
                </a:solidFill>
              </a:rPr>
              <a:t> </a:t>
            </a:r>
            <a:r>
              <a:rPr lang="de-DE" sz="3200" b="1" dirty="0">
                <a:solidFill>
                  <a:srgbClr val="23069F"/>
                </a:solidFill>
              </a:rPr>
              <a:t>eine Gemeinschaft von Gemeinschaften</a:t>
            </a:r>
          </a:p>
        </p:txBody>
      </p:sp>
      <p:sp>
        <p:nvSpPr>
          <p:cNvPr id="5" name="Titel 1"/>
          <p:cNvSpPr txBox="1">
            <a:spLocks/>
          </p:cNvSpPr>
          <p:nvPr/>
        </p:nvSpPr>
        <p:spPr>
          <a:xfrm>
            <a:off x="17494" y="50434"/>
            <a:ext cx="666074" cy="78627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04</a:t>
            </a:r>
          </a:p>
        </p:txBody>
      </p:sp>
      <p:sp>
        <p:nvSpPr>
          <p:cNvPr id="6" name="Textfeld 5"/>
          <p:cNvSpPr txBox="1"/>
          <p:nvPr/>
        </p:nvSpPr>
        <p:spPr>
          <a:xfrm>
            <a:off x="611560" y="1196752"/>
            <a:ext cx="7848872" cy="5016758"/>
          </a:xfrm>
          <a:prstGeom prst="rect">
            <a:avLst/>
          </a:prstGeom>
          <a:noFill/>
        </p:spPr>
        <p:txBody>
          <a:bodyPr wrap="square" rtlCol="0">
            <a:spAutoFit/>
          </a:bodyPr>
          <a:lstStyle/>
          <a:p>
            <a:r>
              <a:rPr lang="de-DE" sz="1600" dirty="0"/>
              <a:t>„Kirche“ wird vor Ort und in konkreten Gemeinden, Gemeinschaften und </a:t>
            </a:r>
            <a:r>
              <a:rPr lang="de-DE" sz="1600" dirty="0" smtClean="0"/>
              <a:t>Menschen (er)lebt</a:t>
            </a:r>
            <a:r>
              <a:rPr lang="de-DE" sz="1600" dirty="0"/>
              <a:t>. </a:t>
            </a:r>
          </a:p>
          <a:p>
            <a:r>
              <a:rPr lang="de-DE" sz="1600" dirty="0" smtClean="0"/>
              <a:t>Ziel ist daher, </a:t>
            </a:r>
            <a:r>
              <a:rPr lang="de-DE" sz="1600" dirty="0"/>
              <a:t>die Gemeinden vor Ort lebendig zu halten: „Die </a:t>
            </a:r>
            <a:r>
              <a:rPr lang="de-DE" sz="1600" b="1" dirty="0">
                <a:solidFill>
                  <a:srgbClr val="23069F"/>
                </a:solidFill>
              </a:rPr>
              <a:t>lokalen Gemeinden </a:t>
            </a:r>
            <a:r>
              <a:rPr lang="de-DE" sz="1600" dirty="0"/>
              <a:t>sollen Orte des christlichen Lebens im Bistum Mainz bleiben“, betont Bischof Peter </a:t>
            </a:r>
            <a:r>
              <a:rPr lang="de-DE" sz="1600" dirty="0" err="1"/>
              <a:t>Kohlgraf</a:t>
            </a:r>
            <a:r>
              <a:rPr lang="de-DE" sz="1600" dirty="0"/>
              <a:t>. Die Pfarreien werden sich künftig aus mehreren dieser lokalen Gemeinden zusammensetzen. </a:t>
            </a:r>
            <a:endParaRPr lang="de-DE" sz="1600" dirty="0" smtClean="0"/>
          </a:p>
          <a:p>
            <a:endParaRPr lang="de-DE" sz="1600" dirty="0" smtClean="0"/>
          </a:p>
          <a:p>
            <a:r>
              <a:rPr lang="de-DE" sz="1600" dirty="0" smtClean="0"/>
              <a:t>Mehr als bisher in den Blick genommen werden </a:t>
            </a:r>
            <a:r>
              <a:rPr lang="de-DE" sz="1600" b="1" dirty="0" smtClean="0">
                <a:solidFill>
                  <a:srgbClr val="23069F"/>
                </a:solidFill>
              </a:rPr>
              <a:t>andere Kirchorte</a:t>
            </a:r>
            <a:r>
              <a:rPr lang="de-DE" sz="1600" dirty="0" smtClean="0"/>
              <a:t>. Dies sind katholische KiTas und Schulen, Einrichtungen der Caritas und des Bistum, dies sind Ordensgemeinschaften und Verbände, die Gemeinden andere Muttersprache und alle Angebote der kategorialen Seelsorge. </a:t>
            </a:r>
          </a:p>
          <a:p>
            <a:endParaRPr lang="de-DE" sz="1600" dirty="0" smtClean="0"/>
          </a:p>
          <a:p>
            <a:r>
              <a:rPr lang="de-DE" sz="1600" dirty="0" smtClean="0"/>
              <a:t>So </a:t>
            </a:r>
            <a:r>
              <a:rPr lang="de-DE" sz="1600" b="1" dirty="0" smtClean="0">
                <a:solidFill>
                  <a:srgbClr val="23069F"/>
                </a:solidFill>
              </a:rPr>
              <a:t>profitiert </a:t>
            </a:r>
            <a:r>
              <a:rPr lang="de-DE" sz="1600" b="1" dirty="0">
                <a:solidFill>
                  <a:srgbClr val="23069F"/>
                </a:solidFill>
              </a:rPr>
              <a:t>die Kirche vor Ort von der Vernetzung und Zusammenarbeit im Pastoralraum</a:t>
            </a:r>
            <a:r>
              <a:rPr lang="de-DE" sz="1600" dirty="0"/>
              <a:t>. Das Bild vom Netzwerk ist hilfreich, um diesen Zusammenhang und Zusammenhalt, aber auch die Schlüsselbedeutung der einzelnen Knotenpunkte zu veranschaulichen.</a:t>
            </a:r>
          </a:p>
          <a:p>
            <a:pPr lvl="0"/>
            <a:r>
              <a:rPr lang="de-DE" sz="1600" dirty="0"/>
              <a:t> </a:t>
            </a:r>
          </a:p>
          <a:p>
            <a:r>
              <a:rPr lang="de-DE" sz="1600" dirty="0"/>
              <a:t>Bischof Peter Kohlgraf versteht </a:t>
            </a:r>
            <a:r>
              <a:rPr lang="de-DE" sz="1600" dirty="0" smtClean="0"/>
              <a:t>die </a:t>
            </a:r>
            <a:r>
              <a:rPr lang="de-DE" sz="1600" dirty="0"/>
              <a:t>Pfarreien auch </a:t>
            </a:r>
            <a:r>
              <a:rPr lang="de-DE" sz="1600" dirty="0" smtClean="0"/>
              <a:t>als </a:t>
            </a:r>
            <a:r>
              <a:rPr lang="de-DE" sz="1600" b="1" dirty="0" smtClean="0">
                <a:solidFill>
                  <a:srgbClr val="23069F"/>
                </a:solidFill>
              </a:rPr>
              <a:t>Verwaltungseinheiten</a:t>
            </a:r>
            <a:r>
              <a:rPr lang="de-DE" sz="1600" dirty="0" smtClean="0"/>
              <a:t>. Sie </a:t>
            </a:r>
            <a:r>
              <a:rPr lang="de-DE" sz="1600" dirty="0"/>
              <a:t>begleiten und unterstützen das Leben in den Gemeinden vor Ort. In den größeren Einheiten sollen Verwaltungskräfte Pfarrer und Verwaltungsräte im Bereich von Verwaltung und Finanzen entlasten. </a:t>
            </a:r>
            <a:r>
              <a:rPr lang="de-DE" sz="1600" dirty="0" smtClean="0"/>
              <a:t>Konkretes muss noch erarbeitet werden. Ein </a:t>
            </a:r>
            <a:r>
              <a:rPr lang="de-DE" sz="1600" dirty="0"/>
              <a:t>erster Schritt </a:t>
            </a:r>
            <a:r>
              <a:rPr lang="de-DE" sz="1600" dirty="0" smtClean="0"/>
              <a:t>ist die Abgabe der Trägerschaft der Kitas (juristisch und wirtschaftlich), die seelsorgliche und pastorale Betreuung der KiTas verbleibt weiterhin bei den Gemeinden.  </a:t>
            </a:r>
          </a:p>
        </p:txBody>
      </p:sp>
    </p:spTree>
    <p:extLst>
      <p:ext uri="{BB962C8B-B14F-4D97-AF65-F5344CB8AC3E}">
        <p14:creationId xmlns:p14="http://schemas.microsoft.com/office/powerpoint/2010/main" val="336542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42336"/>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Rahmenbedingungen für den Weg </a:t>
            </a:r>
            <a:r>
              <a:rPr lang="de-DE" sz="3200" b="1" dirty="0" smtClean="0">
                <a:solidFill>
                  <a:srgbClr val="23069F"/>
                </a:solidFill>
              </a:rPr>
              <a:t/>
            </a:r>
            <a:br>
              <a:rPr lang="de-DE" sz="3200" b="1" dirty="0" smtClean="0">
                <a:solidFill>
                  <a:srgbClr val="23069F"/>
                </a:solidFill>
              </a:rPr>
            </a:br>
            <a:r>
              <a:rPr lang="de-DE" sz="3200" b="1" dirty="0" smtClean="0">
                <a:solidFill>
                  <a:srgbClr val="23069F"/>
                </a:solidFill>
              </a:rPr>
              <a:t>– </a:t>
            </a:r>
            <a:r>
              <a:rPr lang="de-DE" sz="3200" b="1" dirty="0">
                <a:solidFill>
                  <a:srgbClr val="23069F"/>
                </a:solidFill>
              </a:rPr>
              <a:t>Zahlen </a:t>
            </a:r>
            <a:r>
              <a:rPr lang="de-DE" sz="3200" b="1" dirty="0" smtClean="0">
                <a:solidFill>
                  <a:srgbClr val="23069F"/>
                </a:solidFill>
              </a:rPr>
              <a:t>und Fakten</a:t>
            </a:r>
            <a:endParaRPr lang="de-DE" sz="3200" b="1" dirty="0">
              <a:solidFill>
                <a:srgbClr val="23069F"/>
              </a:solidFill>
            </a:endParaRPr>
          </a:p>
        </p:txBody>
      </p:sp>
      <p:sp>
        <p:nvSpPr>
          <p:cNvPr id="5"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05</a:t>
            </a:r>
            <a:endParaRPr lang="de-DE" sz="3200" b="1" dirty="0">
              <a:solidFill>
                <a:srgbClr val="23069F"/>
              </a:solidFill>
            </a:endParaRPr>
          </a:p>
        </p:txBody>
      </p:sp>
      <p:sp>
        <p:nvSpPr>
          <p:cNvPr id="6" name="Textfeld 5"/>
          <p:cNvSpPr txBox="1"/>
          <p:nvPr/>
        </p:nvSpPr>
        <p:spPr>
          <a:xfrm>
            <a:off x="611560" y="1196752"/>
            <a:ext cx="8136904" cy="5016758"/>
          </a:xfrm>
          <a:prstGeom prst="rect">
            <a:avLst/>
          </a:prstGeom>
          <a:noFill/>
        </p:spPr>
        <p:txBody>
          <a:bodyPr wrap="square" rtlCol="0">
            <a:spAutoFit/>
          </a:bodyPr>
          <a:lstStyle/>
          <a:p>
            <a:r>
              <a:rPr lang="de-DE" sz="1600" dirty="0" smtClean="0"/>
              <a:t>Unser </a:t>
            </a:r>
            <a:r>
              <a:rPr lang="de-DE" sz="1600" dirty="0"/>
              <a:t>Anliegen muss sein, gemeinsam den Glauben zu teilen und </a:t>
            </a:r>
            <a:r>
              <a:rPr lang="de-DE" sz="1600" dirty="0" smtClean="0"/>
              <a:t>Christsein </a:t>
            </a:r>
            <a:r>
              <a:rPr lang="de-DE" sz="1600" dirty="0"/>
              <a:t>zu leben. Dabei gilt es Gutes zu bewahren und Neues zu finden - und den Entwicklungen realistisch zu begegnen:</a:t>
            </a:r>
          </a:p>
          <a:p>
            <a:pPr marL="285750" lvl="0" indent="-285750">
              <a:buFont typeface="Arial" panose="020B0604020202020204" pitchFamily="34" charset="0"/>
              <a:buChar char="•"/>
            </a:pPr>
            <a:r>
              <a:rPr lang="de-DE" sz="1600" dirty="0"/>
              <a:t>Bis zum Jahr 2030 wird sich die </a:t>
            </a:r>
            <a:r>
              <a:rPr lang="de-DE" sz="1600" b="1" dirty="0"/>
              <a:t>Katholikenzahl</a:t>
            </a:r>
            <a:r>
              <a:rPr lang="de-DE" sz="1600" dirty="0"/>
              <a:t> wohl um fast ein Fünftel reduzieren, bis zum Jahr 2060 um die Hälfte.</a:t>
            </a:r>
          </a:p>
          <a:p>
            <a:pPr marL="285750" lvl="0" indent="-285750">
              <a:buFont typeface="Arial" panose="020B0604020202020204" pitchFamily="34" charset="0"/>
              <a:buChar char="•"/>
            </a:pPr>
            <a:r>
              <a:rPr lang="de-DE" sz="1600" b="1" dirty="0" smtClean="0"/>
              <a:t>Pastorales Personal</a:t>
            </a:r>
            <a:r>
              <a:rPr lang="de-DE" sz="1600" dirty="0" smtClean="0"/>
              <a:t>: Bei der Zahl der Priester und Diakone, </a:t>
            </a:r>
            <a:r>
              <a:rPr lang="de-DE" sz="1600" dirty="0"/>
              <a:t>Gemeindereferent(</a:t>
            </a:r>
            <a:r>
              <a:rPr lang="de-DE" sz="1600" dirty="0" err="1"/>
              <a:t>inn</a:t>
            </a:r>
            <a:r>
              <a:rPr lang="de-DE" sz="1600" dirty="0"/>
              <a:t>)en und </a:t>
            </a:r>
            <a:r>
              <a:rPr lang="de-DE" sz="1600" dirty="0" smtClean="0"/>
              <a:t>Pastoralreferent(</a:t>
            </a:r>
            <a:r>
              <a:rPr lang="de-DE" sz="1600" dirty="0" err="1" smtClean="0"/>
              <a:t>inn</a:t>
            </a:r>
            <a:r>
              <a:rPr lang="de-DE" sz="1600" dirty="0" smtClean="0"/>
              <a:t>)en ist bis zum Jahr 2030 mit einem Rückgang um 40 % zu rechnen.</a:t>
            </a:r>
            <a:endParaRPr lang="de-DE" sz="1600" dirty="0"/>
          </a:p>
          <a:p>
            <a:pPr marL="285750" lvl="0" indent="-285750">
              <a:buFont typeface="Arial" panose="020B0604020202020204" pitchFamily="34" charset="0"/>
              <a:buChar char="•"/>
            </a:pPr>
            <a:r>
              <a:rPr lang="de-DE" sz="1600" dirty="0"/>
              <a:t>Bis spätestens zum Jahr 2030 sollen die derzeit 134 </a:t>
            </a:r>
            <a:r>
              <a:rPr lang="de-DE" sz="1600" b="1" dirty="0"/>
              <a:t>Pastoralen Einheiten </a:t>
            </a:r>
            <a:r>
              <a:rPr lang="de-DE" sz="1600" dirty="0"/>
              <a:t>(</a:t>
            </a:r>
            <a:r>
              <a:rPr lang="de-DE" sz="1600" dirty="0" smtClean="0"/>
              <a:t>Pfarrgruppen/ </a:t>
            </a:r>
            <a:r>
              <a:rPr lang="de-DE" sz="1600" dirty="0" err="1"/>
              <a:t>Pfarreienverbünde</a:t>
            </a:r>
            <a:r>
              <a:rPr lang="de-DE" sz="1600" dirty="0"/>
              <a:t>) im Bistum </a:t>
            </a:r>
            <a:r>
              <a:rPr lang="de-DE" sz="1600" dirty="0" smtClean="0"/>
              <a:t>zu </a:t>
            </a:r>
            <a:r>
              <a:rPr lang="de-DE" sz="1600" dirty="0"/>
              <a:t>künftig rund 50 Pfarreien zusammengeführt werden.</a:t>
            </a:r>
          </a:p>
          <a:p>
            <a:pPr marL="285750" lvl="0" indent="-285750">
              <a:buFont typeface="Arial" panose="020B0604020202020204" pitchFamily="34" charset="0"/>
              <a:buChar char="•"/>
            </a:pPr>
            <a:r>
              <a:rPr lang="de-DE" sz="1600" dirty="0">
                <a:solidFill>
                  <a:srgbClr val="23069F"/>
                </a:solidFill>
              </a:rPr>
              <a:t>Die notwendige Bildung größerer Pfarreien betrifft vor allem die Hauptamtlichen, die Gremien und die Verwaltung. Das </a:t>
            </a:r>
            <a:r>
              <a:rPr lang="de-DE" sz="1600" b="1" dirty="0">
                <a:solidFill>
                  <a:srgbClr val="23069F"/>
                </a:solidFill>
              </a:rPr>
              <a:t>Glaubensleben</a:t>
            </a:r>
            <a:r>
              <a:rPr lang="de-DE" sz="1600" dirty="0">
                <a:solidFill>
                  <a:srgbClr val="23069F"/>
                </a:solidFill>
              </a:rPr>
              <a:t> in den Gemeinden, Kirchorten und Gemeinschaften soll – überall, wo dies möglich ist – </a:t>
            </a:r>
            <a:r>
              <a:rPr lang="de-DE" sz="1600" b="1" dirty="0">
                <a:solidFill>
                  <a:srgbClr val="23069F"/>
                </a:solidFill>
              </a:rPr>
              <a:t>nah an den Lebensorten der Menschen erhalten und gefördert</a:t>
            </a:r>
            <a:r>
              <a:rPr lang="de-DE" sz="1600" dirty="0">
                <a:solidFill>
                  <a:srgbClr val="23069F"/>
                </a:solidFill>
              </a:rPr>
              <a:t> werden. </a:t>
            </a:r>
            <a:r>
              <a:rPr lang="de-DE" sz="1600" dirty="0" smtClean="0">
                <a:solidFill>
                  <a:srgbClr val="23069F"/>
                </a:solidFill>
              </a:rPr>
              <a:t/>
            </a:r>
            <a:br>
              <a:rPr lang="de-DE" sz="1600" dirty="0" smtClean="0">
                <a:solidFill>
                  <a:srgbClr val="23069F"/>
                </a:solidFill>
              </a:rPr>
            </a:br>
            <a:r>
              <a:rPr lang="de-DE" sz="1600" dirty="0" smtClean="0">
                <a:solidFill>
                  <a:srgbClr val="23069F"/>
                </a:solidFill>
              </a:rPr>
              <a:t>Die </a:t>
            </a:r>
            <a:r>
              <a:rPr lang="de-DE" sz="1600" dirty="0">
                <a:solidFill>
                  <a:srgbClr val="23069F"/>
                </a:solidFill>
              </a:rPr>
              <a:t>größeren </a:t>
            </a:r>
            <a:r>
              <a:rPr lang="de-DE" sz="1600" dirty="0" smtClean="0">
                <a:solidFill>
                  <a:srgbClr val="23069F"/>
                </a:solidFill>
              </a:rPr>
              <a:t>Einheiten erleichtern Vernetzung, </a:t>
            </a:r>
            <a:r>
              <a:rPr lang="de-DE" sz="1600" dirty="0">
                <a:solidFill>
                  <a:srgbClr val="23069F"/>
                </a:solidFill>
              </a:rPr>
              <a:t>K</a:t>
            </a:r>
            <a:r>
              <a:rPr lang="de-DE" sz="1600" dirty="0" smtClean="0">
                <a:solidFill>
                  <a:srgbClr val="23069F"/>
                </a:solidFill>
              </a:rPr>
              <a:t>ooperation und Zusammenarbeit</a:t>
            </a:r>
            <a:r>
              <a:rPr lang="de-DE" sz="1600" dirty="0">
                <a:solidFill>
                  <a:srgbClr val="23069F"/>
                </a:solidFill>
              </a:rPr>
              <a:t>.</a:t>
            </a:r>
          </a:p>
          <a:p>
            <a:pPr marL="285750" lvl="0" indent="-285750">
              <a:buFont typeface="Arial" panose="020B0604020202020204" pitchFamily="34" charset="0"/>
              <a:buChar char="•"/>
            </a:pPr>
            <a:r>
              <a:rPr lang="de-DE" sz="1600" dirty="0"/>
              <a:t>Die </a:t>
            </a:r>
            <a:r>
              <a:rPr lang="de-DE" sz="1600" b="1" dirty="0"/>
              <a:t>Gebäude</a:t>
            </a:r>
            <a:r>
              <a:rPr lang="de-DE" sz="1600" dirty="0"/>
              <a:t>, insbesondere die Kirchen, sind ein wertvoller Schatz. Allerdings sind unsere Gebäude in Anzahl und Größe auch zu einer Last geworden. Mit den zur Verfügung stehenden Mitteln kann im Blick auf das gesamte Bistum perspektivisch nur etwa die Hälfte der Ausgaben für die Gebäude geleistet werden.</a:t>
            </a:r>
          </a:p>
          <a:p>
            <a:pPr marL="285750" indent="-285750">
              <a:buFont typeface="Arial" panose="020B0604020202020204" pitchFamily="34" charset="0"/>
              <a:buChar char="•"/>
            </a:pPr>
            <a:r>
              <a:rPr lang="de-DE" sz="1600" dirty="0"/>
              <a:t>Pastorales Wirken benötigt auch </a:t>
            </a:r>
            <a:r>
              <a:rPr lang="de-DE" sz="1600" b="1" dirty="0"/>
              <a:t>finanzielle Ressourcen</a:t>
            </a:r>
            <a:r>
              <a:rPr lang="de-DE" sz="1600" dirty="0"/>
              <a:t>. Bei den Steuereinnahmen rechnen wir im gleichen Zeitraum mit einem Rückgang von mindestens 30 %. Diese Entwicklung wird auch auf die Steuerzuweisung an die Kirchengemeinden durchschlagen.</a:t>
            </a:r>
            <a:endParaRPr lang="de-DE" sz="1600" dirty="0">
              <a:solidFill>
                <a:srgbClr val="FF0000"/>
              </a:solidFill>
            </a:endParaRPr>
          </a:p>
        </p:txBody>
      </p:sp>
    </p:spTree>
    <p:extLst>
      <p:ext uri="{BB962C8B-B14F-4D97-AF65-F5344CB8AC3E}">
        <p14:creationId xmlns:p14="http://schemas.microsoft.com/office/powerpoint/2010/main" val="347523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42336"/>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a:solidFill>
                  <a:srgbClr val="23069F"/>
                </a:solidFill>
              </a:rPr>
              <a:t>Die erste Phase </a:t>
            </a:r>
            <a:r>
              <a:rPr lang="de-DE" sz="3200" b="1" dirty="0" smtClean="0">
                <a:solidFill>
                  <a:srgbClr val="23069F"/>
                </a:solidFill>
              </a:rPr>
              <a:t/>
            </a:r>
            <a:br>
              <a:rPr lang="de-DE" sz="3200" b="1" dirty="0" smtClean="0">
                <a:solidFill>
                  <a:srgbClr val="23069F"/>
                </a:solidFill>
              </a:rPr>
            </a:br>
            <a:r>
              <a:rPr lang="de-DE" sz="3200" b="1" dirty="0" smtClean="0">
                <a:solidFill>
                  <a:srgbClr val="23069F"/>
                </a:solidFill>
              </a:rPr>
              <a:t>– </a:t>
            </a:r>
            <a:r>
              <a:rPr lang="de-DE" sz="3200" b="1" dirty="0">
                <a:solidFill>
                  <a:srgbClr val="23069F"/>
                </a:solidFill>
              </a:rPr>
              <a:t>Auftrag an die Dekanate</a:t>
            </a:r>
          </a:p>
        </p:txBody>
      </p:sp>
      <p:sp>
        <p:nvSpPr>
          <p:cNvPr id="5"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06</a:t>
            </a:r>
            <a:endParaRPr lang="de-DE" sz="3200" b="1" dirty="0">
              <a:solidFill>
                <a:srgbClr val="23069F"/>
              </a:solidFill>
            </a:endParaRPr>
          </a:p>
        </p:txBody>
      </p:sp>
      <p:sp>
        <p:nvSpPr>
          <p:cNvPr id="6" name="Textfeld 5"/>
          <p:cNvSpPr txBox="1"/>
          <p:nvPr/>
        </p:nvSpPr>
        <p:spPr>
          <a:xfrm>
            <a:off x="611560" y="1196752"/>
            <a:ext cx="8208912" cy="5262979"/>
          </a:xfrm>
          <a:prstGeom prst="rect">
            <a:avLst/>
          </a:prstGeom>
          <a:noFill/>
        </p:spPr>
        <p:txBody>
          <a:bodyPr wrap="square" rtlCol="0">
            <a:spAutoFit/>
          </a:bodyPr>
          <a:lstStyle/>
          <a:p>
            <a:r>
              <a:rPr lang="de-DE" sz="1600" dirty="0" smtClean="0"/>
              <a:t>Mit dem feierlichen Pfingsthochamt im </a:t>
            </a:r>
            <a:r>
              <a:rPr lang="de-DE" sz="1600" dirty="0"/>
              <a:t>Mainzer </a:t>
            </a:r>
            <a:r>
              <a:rPr lang="de-DE" sz="1600" dirty="0" smtClean="0"/>
              <a:t>Dom startete offiziell </a:t>
            </a:r>
            <a:r>
              <a:rPr lang="de-DE" sz="1600" dirty="0"/>
              <a:t>die e</a:t>
            </a:r>
            <a:r>
              <a:rPr lang="de-DE" sz="1600" dirty="0" smtClean="0"/>
              <a:t>rste Phase</a:t>
            </a:r>
            <a:r>
              <a:rPr lang="de-DE" sz="1600" dirty="0"/>
              <a:t> </a:t>
            </a:r>
            <a:r>
              <a:rPr lang="de-DE" sz="1600" dirty="0" smtClean="0"/>
              <a:t>des Pastoralen Weges. </a:t>
            </a:r>
            <a:r>
              <a:rPr lang="de-DE" sz="1600" dirty="0"/>
              <a:t> </a:t>
            </a:r>
            <a:endParaRPr lang="de-DE" sz="1600" dirty="0" smtClean="0"/>
          </a:p>
          <a:p>
            <a:endParaRPr lang="de-DE" sz="1600" dirty="0"/>
          </a:p>
          <a:p>
            <a:r>
              <a:rPr lang="de-DE" sz="1600" dirty="0" smtClean="0"/>
              <a:t>Bischof Peter Kohlgraf </a:t>
            </a:r>
            <a:r>
              <a:rPr lang="de-DE" sz="1600" dirty="0"/>
              <a:t>lädt die </a:t>
            </a:r>
            <a:r>
              <a:rPr lang="de-DE" sz="1600" b="1" dirty="0">
                <a:solidFill>
                  <a:srgbClr val="23069F"/>
                </a:solidFill>
              </a:rPr>
              <a:t>Dekanate</a:t>
            </a:r>
            <a:r>
              <a:rPr lang="de-DE" sz="1600" dirty="0"/>
              <a:t> ein, </a:t>
            </a:r>
            <a:r>
              <a:rPr lang="de-DE" sz="1600" dirty="0">
                <a:solidFill>
                  <a:srgbClr val="23069F"/>
                </a:solidFill>
              </a:rPr>
              <a:t>Ideen und Vorschläge zu entwickeln, wie Christen in Zukunft konkret zusammen arbeiten, glauben und leben wollen</a:t>
            </a:r>
            <a:r>
              <a:rPr lang="de-DE" sz="1600" dirty="0"/>
              <a:t>. Dabei soll unser </a:t>
            </a:r>
            <a:r>
              <a:rPr lang="de-DE" sz="1600" dirty="0" smtClean="0"/>
              <a:t>Auftrag </a:t>
            </a:r>
            <a:r>
              <a:rPr lang="de-DE" sz="1600" dirty="0"/>
              <a:t>als Kirche </a:t>
            </a:r>
            <a:r>
              <a:rPr lang="de-DE" sz="1600" dirty="0" smtClean="0"/>
              <a:t>und </a:t>
            </a:r>
            <a:r>
              <a:rPr lang="de-DE" sz="1600" dirty="0"/>
              <a:t>der zukünftige pastorale Bedarf </a:t>
            </a:r>
            <a:r>
              <a:rPr lang="de-DE" sz="1600" dirty="0" smtClean="0"/>
              <a:t>vor Ort berücksichtigt </a:t>
            </a:r>
            <a:r>
              <a:rPr lang="de-DE" sz="1600" dirty="0"/>
              <a:t>werden. </a:t>
            </a:r>
            <a:r>
              <a:rPr lang="de-DE" sz="1600" dirty="0" smtClean="0"/>
              <a:t>Wichtig ist, </a:t>
            </a:r>
            <a:br>
              <a:rPr lang="de-DE" sz="1600" dirty="0" smtClean="0"/>
            </a:br>
            <a:r>
              <a:rPr lang="de-DE" sz="1600" dirty="0" smtClean="0"/>
              <a:t>uns Zeit zu nehmen, im geistlichen Innehalten </a:t>
            </a:r>
            <a:r>
              <a:rPr lang="de-DE" sz="1600" dirty="0">
                <a:solidFill>
                  <a:srgbClr val="23069F"/>
                </a:solidFill>
              </a:rPr>
              <a:t>unserer Orientierung und Motivation </a:t>
            </a:r>
            <a:r>
              <a:rPr lang="de-DE" sz="1600" dirty="0" smtClean="0"/>
              <a:t>bewusst zu werden. Darauf aufbauend sollen Gebiete </a:t>
            </a:r>
            <a:r>
              <a:rPr lang="de-DE" sz="1600" dirty="0"/>
              <a:t>für neue pastorale </a:t>
            </a:r>
            <a:r>
              <a:rPr lang="de-DE" sz="1600" dirty="0" smtClean="0"/>
              <a:t>Räume, Schwerpunkte und Formen der Zusammenarbeit </a:t>
            </a:r>
            <a:r>
              <a:rPr lang="de-DE" sz="1600" dirty="0"/>
              <a:t>beschrieben werden. </a:t>
            </a:r>
            <a:r>
              <a:rPr lang="de-DE" sz="1600" dirty="0" smtClean="0"/>
              <a:t>Dies ist ein </a:t>
            </a:r>
            <a:r>
              <a:rPr lang="de-DE" sz="1600" dirty="0"/>
              <a:t>„</a:t>
            </a:r>
            <a:r>
              <a:rPr lang="de-DE" sz="1600" b="1" dirty="0"/>
              <a:t>pastorales Konzept</a:t>
            </a:r>
            <a:r>
              <a:rPr lang="de-DE" sz="1600" dirty="0"/>
              <a:t>“. </a:t>
            </a:r>
            <a:r>
              <a:rPr lang="de-DE" sz="1600" dirty="0" smtClean="0"/>
              <a:t>Bis </a:t>
            </a:r>
            <a:r>
              <a:rPr lang="de-DE" sz="1600" dirty="0"/>
              <a:t>zum Sommer 2021 soll ein solches Konzept erarbeitet und in der Dekanatsversammlung diskutiert werden. </a:t>
            </a:r>
            <a:r>
              <a:rPr lang="de-DE" sz="1600" dirty="0" smtClean="0"/>
              <a:t> </a:t>
            </a:r>
          </a:p>
          <a:p>
            <a:r>
              <a:rPr lang="de-DE" sz="1600" dirty="0" smtClean="0"/>
              <a:t>Dieser Auftrag wurde gut vorbereitet. In Dekanatsversammlungen wurde der Auftrag durch Vertreter der Bistumsleitung der Auftrag erläutert und diskutiert. Seit Ostern kann man die Erläuterungen zu diesem Auftrag auch in einer Handreichung nachlesen.</a:t>
            </a:r>
          </a:p>
          <a:p>
            <a:r>
              <a:rPr lang="de-DE" sz="1600" dirty="0"/>
              <a:t> </a:t>
            </a:r>
          </a:p>
          <a:p>
            <a:r>
              <a:rPr lang="de-DE" sz="1600" dirty="0"/>
              <a:t>Auf </a:t>
            </a:r>
            <a:r>
              <a:rPr lang="de-DE" sz="1600" b="1" dirty="0">
                <a:solidFill>
                  <a:srgbClr val="23069F"/>
                </a:solidFill>
              </a:rPr>
              <a:t>Bistumsebene</a:t>
            </a:r>
            <a:r>
              <a:rPr lang="de-DE" sz="1600" dirty="0"/>
              <a:t> werden </a:t>
            </a:r>
            <a:r>
              <a:rPr lang="de-DE" sz="1600" b="1" dirty="0"/>
              <a:t>thematische Teilprojektteams </a:t>
            </a:r>
            <a:r>
              <a:rPr lang="de-DE" sz="1600" dirty="0"/>
              <a:t>die Impulse aus den Dekanaten aufgreifen und Klärungen zu wichtigen Teilfragen des Pastoralen Weges erarbeiten. </a:t>
            </a:r>
          </a:p>
          <a:p>
            <a:r>
              <a:rPr lang="de-DE" sz="1600" dirty="0" smtClean="0"/>
              <a:t>Themen </a:t>
            </a:r>
            <a:r>
              <a:rPr lang="de-DE" sz="1600" dirty="0"/>
              <a:t>sind </a:t>
            </a:r>
            <a:r>
              <a:rPr lang="de-DE" sz="1600" dirty="0" smtClean="0"/>
              <a:t>u.a. </a:t>
            </a:r>
            <a:r>
              <a:rPr lang="de-DE" sz="1600" dirty="0"/>
              <a:t>Erneuerung des Glaubens, Pfarrei und Kirchorte, </a:t>
            </a:r>
            <a:r>
              <a:rPr lang="de-DE" sz="1600" dirty="0" smtClean="0"/>
              <a:t>Personal, Verwaltung, Gebäude, Beteiligung. </a:t>
            </a:r>
            <a:r>
              <a:rPr lang="de-DE" sz="1600" dirty="0"/>
              <a:t>Im Sommer werden sich die Teams bilden, die aus Mitarbeiter(inne)n der </a:t>
            </a:r>
            <a:r>
              <a:rPr lang="de-DE" sz="1600" dirty="0" smtClean="0"/>
              <a:t>Verwaltung </a:t>
            </a:r>
            <a:r>
              <a:rPr lang="de-DE" sz="1600" dirty="0"/>
              <a:t>und aus </a:t>
            </a:r>
            <a:r>
              <a:rPr lang="de-DE" sz="1600" dirty="0" smtClean="0"/>
              <a:t>Delegierten von </a:t>
            </a:r>
            <a:r>
              <a:rPr lang="de-DE" sz="1600" dirty="0"/>
              <a:t>G</a:t>
            </a:r>
            <a:r>
              <a:rPr lang="de-DE" sz="1600" dirty="0" smtClean="0"/>
              <a:t>remien und Verbänden bestehen</a:t>
            </a:r>
            <a:r>
              <a:rPr lang="de-DE" sz="1600" dirty="0"/>
              <a:t>. </a:t>
            </a:r>
            <a:r>
              <a:rPr lang="de-DE" sz="1600" dirty="0" smtClean="0"/>
              <a:t>In </a:t>
            </a:r>
            <a:r>
              <a:rPr lang="de-DE" sz="1600" dirty="0"/>
              <a:t>einem </a:t>
            </a:r>
            <a:r>
              <a:rPr lang="de-DE" sz="1600" b="1" dirty="0"/>
              <a:t>kreativen </a:t>
            </a:r>
            <a:r>
              <a:rPr lang="de-DE" sz="1600" b="1" dirty="0" err="1"/>
              <a:t>Workshoptag</a:t>
            </a:r>
            <a:r>
              <a:rPr lang="de-DE" sz="1600" dirty="0"/>
              <a:t> am 1. Juni entwickelten 300 Personen aus den unterschiedlichen Bereichen von Kirche und Gesellschaft </a:t>
            </a:r>
            <a:r>
              <a:rPr lang="de-DE" sz="1600" b="1" dirty="0">
                <a:solidFill>
                  <a:srgbClr val="23069F"/>
                </a:solidFill>
              </a:rPr>
              <a:t>Bausteine für ein Leitbild der Kirche von Mainz</a:t>
            </a:r>
            <a:r>
              <a:rPr lang="de-DE" sz="1600" dirty="0" smtClean="0"/>
              <a:t>.</a:t>
            </a:r>
            <a:endParaRPr lang="de-DE" sz="1600" dirty="0"/>
          </a:p>
        </p:txBody>
      </p:sp>
    </p:spTree>
    <p:extLst>
      <p:ext uri="{BB962C8B-B14F-4D97-AF65-F5344CB8AC3E}">
        <p14:creationId xmlns:p14="http://schemas.microsoft.com/office/powerpoint/2010/main" val="110873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42336"/>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Wie </a:t>
            </a:r>
            <a:r>
              <a:rPr lang="de-DE" sz="3200" b="1" dirty="0">
                <a:solidFill>
                  <a:srgbClr val="23069F"/>
                </a:solidFill>
              </a:rPr>
              <a:t>geht es </a:t>
            </a:r>
            <a:r>
              <a:rPr lang="de-DE" sz="3200" b="1" dirty="0" smtClean="0">
                <a:solidFill>
                  <a:srgbClr val="23069F"/>
                </a:solidFill>
              </a:rPr>
              <a:t>weiter?</a:t>
            </a:r>
          </a:p>
          <a:p>
            <a:pPr algn="l"/>
            <a:r>
              <a:rPr lang="de-DE" sz="3200" b="1" dirty="0">
                <a:solidFill>
                  <a:srgbClr val="23069F"/>
                </a:solidFill>
              </a:rPr>
              <a:t>– </a:t>
            </a:r>
            <a:r>
              <a:rPr lang="de-DE" sz="3200" b="1" dirty="0" smtClean="0">
                <a:solidFill>
                  <a:srgbClr val="23069F"/>
                </a:solidFill>
              </a:rPr>
              <a:t>das </a:t>
            </a:r>
            <a:r>
              <a:rPr lang="de-DE" sz="3200" b="1" dirty="0">
                <a:solidFill>
                  <a:srgbClr val="23069F"/>
                </a:solidFill>
              </a:rPr>
              <a:t>passiert nach 2021</a:t>
            </a:r>
          </a:p>
        </p:txBody>
      </p:sp>
      <p:sp>
        <p:nvSpPr>
          <p:cNvPr id="5" name="Titel 1"/>
          <p:cNvSpPr txBox="1">
            <a:spLocks/>
          </p:cNvSpPr>
          <p:nvPr/>
        </p:nvSpPr>
        <p:spPr>
          <a:xfrm>
            <a:off x="17494" y="50434"/>
            <a:ext cx="666074" cy="7862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07</a:t>
            </a:r>
            <a:endParaRPr lang="de-DE" sz="3200" b="1" dirty="0">
              <a:solidFill>
                <a:srgbClr val="23069F"/>
              </a:solidFill>
            </a:endParaRPr>
          </a:p>
        </p:txBody>
      </p:sp>
      <p:sp>
        <p:nvSpPr>
          <p:cNvPr id="6" name="Textfeld 5"/>
          <p:cNvSpPr txBox="1"/>
          <p:nvPr/>
        </p:nvSpPr>
        <p:spPr>
          <a:xfrm>
            <a:off x="611560" y="1196752"/>
            <a:ext cx="8136904" cy="1600438"/>
          </a:xfrm>
          <a:prstGeom prst="rect">
            <a:avLst/>
          </a:prstGeom>
          <a:noFill/>
        </p:spPr>
        <p:txBody>
          <a:bodyPr wrap="square" rtlCol="0">
            <a:spAutoFit/>
          </a:bodyPr>
          <a:lstStyle/>
          <a:p>
            <a:r>
              <a:rPr lang="de-DE" b="1" dirty="0" smtClean="0">
                <a:solidFill>
                  <a:srgbClr val="23069F"/>
                </a:solidFill>
              </a:rPr>
              <a:t>Die </a:t>
            </a:r>
            <a:r>
              <a:rPr lang="de-DE" b="1" dirty="0">
                <a:solidFill>
                  <a:srgbClr val="23069F"/>
                </a:solidFill>
              </a:rPr>
              <a:t>2. Phase  - </a:t>
            </a:r>
            <a:r>
              <a:rPr lang="de-DE" b="1" dirty="0" smtClean="0">
                <a:solidFill>
                  <a:srgbClr val="23069F"/>
                </a:solidFill>
              </a:rPr>
              <a:t>Konzepte weiter konkretisieren</a:t>
            </a:r>
            <a:endParaRPr lang="de-DE" b="1" dirty="0">
              <a:solidFill>
                <a:srgbClr val="23069F"/>
              </a:solidFill>
            </a:endParaRPr>
          </a:p>
          <a:p>
            <a:r>
              <a:rPr lang="de-DE" sz="1600" dirty="0"/>
              <a:t>Die Dekanate schicken im Sommer 2021 ihre pastoralen Konzepte an die </a:t>
            </a:r>
            <a:r>
              <a:rPr lang="de-DE" sz="1600" dirty="0" smtClean="0"/>
              <a:t>Bistumsleitung. </a:t>
            </a:r>
            <a:r>
              <a:rPr lang="de-DE" sz="1600" dirty="0"/>
              <a:t>Im Herbst 2021 wird Bischof Kohlgraf die neuen Einheiten festlegen und diese mit der weiteren Umsetzung </a:t>
            </a:r>
            <a:r>
              <a:rPr lang="de-DE" sz="1600" dirty="0" smtClean="0"/>
              <a:t>beauftragen. </a:t>
            </a:r>
            <a:r>
              <a:rPr lang="de-DE" sz="1600" dirty="0"/>
              <a:t>Anschließend ist Zeit, </a:t>
            </a:r>
            <a:r>
              <a:rPr lang="de-DE" sz="1600" b="1" dirty="0">
                <a:solidFill>
                  <a:srgbClr val="23069F"/>
                </a:solidFill>
              </a:rPr>
              <a:t>die Konzepte weiter zu entwickeln und die Umsetzung </a:t>
            </a:r>
            <a:r>
              <a:rPr lang="de-DE" sz="1600" b="1" dirty="0" smtClean="0">
                <a:solidFill>
                  <a:srgbClr val="23069F"/>
                </a:solidFill>
              </a:rPr>
              <a:t>vorzubereiten</a:t>
            </a:r>
            <a:r>
              <a:rPr lang="de-DE" sz="1600" dirty="0"/>
              <a:t>. Dabei sind viele Dinge zu </a:t>
            </a:r>
            <a:r>
              <a:rPr lang="de-DE" sz="1600" dirty="0" smtClean="0"/>
              <a:t>klären. Bis </a:t>
            </a:r>
            <a:r>
              <a:rPr lang="de-DE" sz="1600" dirty="0"/>
              <a:t>spätestens 2030 soll die Umsetzung vorbereitet sein. Die Phase endet mit der Fusion und Bildung der neuen Pfarrei. </a:t>
            </a:r>
            <a:endParaRPr lang="de-DE" sz="1600" dirty="0">
              <a:solidFill>
                <a:srgbClr val="FF0000"/>
              </a:solidFill>
            </a:endParaRPr>
          </a:p>
        </p:txBody>
      </p:sp>
      <p:sp>
        <p:nvSpPr>
          <p:cNvPr id="2" name="Rechteck 1"/>
          <p:cNvSpPr/>
          <p:nvPr/>
        </p:nvSpPr>
        <p:spPr>
          <a:xfrm>
            <a:off x="635198" y="3068960"/>
            <a:ext cx="7753225" cy="3323987"/>
          </a:xfrm>
          <a:prstGeom prst="rect">
            <a:avLst/>
          </a:prstGeom>
        </p:spPr>
        <p:txBody>
          <a:bodyPr wrap="square">
            <a:spAutoFit/>
          </a:bodyPr>
          <a:lstStyle/>
          <a:p>
            <a:r>
              <a:rPr lang="de-DE" b="1" dirty="0">
                <a:solidFill>
                  <a:srgbClr val="23069F"/>
                </a:solidFill>
              </a:rPr>
              <a:t>Die 3. Phase – von der Fusion zum Netzwerk lebendiger Kirchorte</a:t>
            </a:r>
            <a:endParaRPr lang="de-DE" dirty="0">
              <a:solidFill>
                <a:srgbClr val="23069F"/>
              </a:solidFill>
            </a:endParaRPr>
          </a:p>
          <a:p>
            <a:r>
              <a:rPr lang="de-DE" sz="1600" dirty="0"/>
              <a:t>Mit der Fusion werden aus den ‚neuen </a:t>
            </a:r>
            <a:r>
              <a:rPr lang="de-DE" sz="1600" dirty="0" smtClean="0"/>
              <a:t>Pastoralräumen‘ die </a:t>
            </a:r>
            <a:r>
              <a:rPr lang="de-DE" sz="1600" dirty="0"/>
              <a:t>neuen „</a:t>
            </a:r>
            <a:r>
              <a:rPr lang="de-DE" sz="1600" b="1" dirty="0"/>
              <a:t>Pfarreien</a:t>
            </a:r>
            <a:r>
              <a:rPr lang="de-DE" sz="1600" dirty="0"/>
              <a:t>“. Strukturelle Rahmen wie Territorium, Personal aber auch die Arbeitsweise der Gremien und die Namensgebung </a:t>
            </a:r>
            <a:r>
              <a:rPr lang="de-DE" sz="1600" dirty="0" smtClean="0"/>
              <a:t>der </a:t>
            </a:r>
            <a:r>
              <a:rPr lang="de-DE" sz="1600" dirty="0"/>
              <a:t>Pfarrei </a:t>
            </a:r>
            <a:r>
              <a:rPr lang="de-DE" sz="1600" dirty="0" smtClean="0"/>
              <a:t>sind </a:t>
            </a:r>
            <a:r>
              <a:rPr lang="de-DE" sz="1600" dirty="0"/>
              <a:t>nun geklärt. Kirchorte wie Gemeinden oder auch andere Kirchorte </a:t>
            </a:r>
            <a:r>
              <a:rPr lang="de-DE" sz="1600" dirty="0" smtClean="0"/>
              <a:t>wie KiTas und Schulen, Caritaseinrichtungen, Orden und Verbände, kategoriale Seelsorge und Gemeinden anderer Muttersprache </a:t>
            </a:r>
            <a:r>
              <a:rPr lang="de-DE" sz="1600" dirty="0"/>
              <a:t>sind beschrieben. Auch inhaltliche Schwerpunkte sind </a:t>
            </a:r>
            <a:r>
              <a:rPr lang="de-DE" sz="1600" dirty="0" smtClean="0"/>
              <a:t>vereinbart. </a:t>
            </a:r>
          </a:p>
          <a:p>
            <a:endParaRPr lang="de-DE" sz="1600" dirty="0"/>
          </a:p>
          <a:p>
            <a:r>
              <a:rPr lang="de-DE" sz="1600" dirty="0"/>
              <a:t>Nun gilt es, die Umsetzung der bisherigen Ideen und Vorschläge </a:t>
            </a:r>
            <a:r>
              <a:rPr lang="de-DE" sz="1600" b="1" dirty="0">
                <a:solidFill>
                  <a:srgbClr val="23069F"/>
                </a:solidFill>
              </a:rPr>
              <a:t>konkret umzusetzen</a:t>
            </a:r>
            <a:r>
              <a:rPr lang="de-DE" sz="1600" dirty="0"/>
              <a:t>. Diese sogenannten „</a:t>
            </a:r>
            <a:r>
              <a:rPr lang="de-DE" sz="1600" b="1" dirty="0"/>
              <a:t>Pfarreientwicklungsprozesse</a:t>
            </a:r>
            <a:r>
              <a:rPr lang="de-DE" sz="1600" dirty="0"/>
              <a:t>“ finden auf der Ebene der neuen Pfarrei statt und </a:t>
            </a:r>
            <a:r>
              <a:rPr lang="de-DE" sz="1600" dirty="0" smtClean="0"/>
              <a:t>werden bei </a:t>
            </a:r>
            <a:r>
              <a:rPr lang="de-DE" sz="1600" dirty="0"/>
              <a:t>Bedarf </a:t>
            </a:r>
            <a:r>
              <a:rPr lang="de-DE" sz="1600" dirty="0" smtClean="0"/>
              <a:t>begleitet. </a:t>
            </a:r>
            <a:r>
              <a:rPr lang="de-DE" sz="1600" b="1" dirty="0">
                <a:solidFill>
                  <a:srgbClr val="23069F"/>
                </a:solidFill>
              </a:rPr>
              <a:t>Ziel ist, das Miteinander der verschiedenen Gemeinden und Kirchorte, der unterschiedlichen Aufgaben und Schwerpunkte auf einen guten Weg zu bringen</a:t>
            </a:r>
            <a:r>
              <a:rPr lang="de-DE" sz="1600" dirty="0"/>
              <a:t>. </a:t>
            </a:r>
          </a:p>
        </p:txBody>
      </p:sp>
    </p:spTree>
    <p:extLst>
      <p:ext uri="{BB962C8B-B14F-4D97-AF65-F5344CB8AC3E}">
        <p14:creationId xmlns:p14="http://schemas.microsoft.com/office/powerpoint/2010/main" val="3445114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83568" y="342336"/>
            <a:ext cx="8352928"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Was heißt das für uns </a:t>
            </a:r>
            <a:br>
              <a:rPr lang="de-DE" sz="3200" b="1" dirty="0" smtClean="0">
                <a:solidFill>
                  <a:srgbClr val="23069F"/>
                </a:solidFill>
              </a:rPr>
            </a:br>
            <a:r>
              <a:rPr lang="de-DE" sz="3200" b="1" dirty="0" smtClean="0">
                <a:solidFill>
                  <a:srgbClr val="23069F"/>
                </a:solidFill>
              </a:rPr>
              <a:t>als Pfarrei, als Gemeinde?</a:t>
            </a:r>
          </a:p>
        </p:txBody>
      </p:sp>
      <p:sp>
        <p:nvSpPr>
          <p:cNvPr id="5" name="Titel 1"/>
          <p:cNvSpPr txBox="1">
            <a:spLocks/>
          </p:cNvSpPr>
          <p:nvPr/>
        </p:nvSpPr>
        <p:spPr>
          <a:xfrm>
            <a:off x="17494" y="50434"/>
            <a:ext cx="666074" cy="78627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dirty="0" smtClean="0">
                <a:solidFill>
                  <a:srgbClr val="23069F"/>
                </a:solidFill>
              </a:rPr>
              <a:t>08</a:t>
            </a:r>
            <a:endParaRPr lang="de-DE" sz="3200" b="1" dirty="0">
              <a:solidFill>
                <a:srgbClr val="23069F"/>
              </a:solidFill>
            </a:endParaRPr>
          </a:p>
        </p:txBody>
      </p:sp>
      <p:sp>
        <p:nvSpPr>
          <p:cNvPr id="6" name="Textfeld 5"/>
          <p:cNvSpPr txBox="1"/>
          <p:nvPr/>
        </p:nvSpPr>
        <p:spPr>
          <a:xfrm>
            <a:off x="611560" y="1196752"/>
            <a:ext cx="8136904" cy="5016758"/>
          </a:xfrm>
          <a:prstGeom prst="rect">
            <a:avLst/>
          </a:prstGeom>
          <a:noFill/>
        </p:spPr>
        <p:txBody>
          <a:bodyPr wrap="square" rtlCol="0">
            <a:spAutoFit/>
          </a:bodyPr>
          <a:lstStyle/>
          <a:p>
            <a:pPr marL="285750" indent="-285750">
              <a:buFont typeface="Arial" panose="020B0604020202020204" pitchFamily="34" charset="0"/>
              <a:buChar char="•"/>
            </a:pPr>
            <a:r>
              <a:rPr lang="de-DE" sz="1600" dirty="0" smtClean="0"/>
              <a:t>Von jeder Pfarrei sind je ein </a:t>
            </a:r>
            <a:r>
              <a:rPr lang="de-DE" sz="1600" b="1" dirty="0" smtClean="0"/>
              <a:t>Vertreter(in) des PGR und des KVR </a:t>
            </a:r>
            <a:r>
              <a:rPr lang="de-DE" sz="1600" dirty="0" smtClean="0"/>
              <a:t>eingeladen, in den Dekanatsversammlungen in den kommenden zwei Jahren die Diskussionen in den Dekanaten mit zu verfolgen und zu tragen. Sie sind gebeten, </a:t>
            </a:r>
            <a:r>
              <a:rPr lang="de-DE" sz="1600" dirty="0">
                <a:solidFill>
                  <a:srgbClr val="23069F"/>
                </a:solidFill>
              </a:rPr>
              <a:t>den Prozess in ihre Gremien und Gemeinden </a:t>
            </a:r>
            <a:r>
              <a:rPr lang="de-DE" sz="1600" dirty="0" smtClean="0">
                <a:solidFill>
                  <a:srgbClr val="23069F"/>
                </a:solidFill>
              </a:rPr>
              <a:t>hinein zu bringen</a:t>
            </a:r>
            <a:r>
              <a:rPr lang="de-DE" sz="1600" dirty="0" smtClean="0"/>
              <a:t>.</a:t>
            </a:r>
          </a:p>
          <a:p>
            <a:pPr marL="285750" indent="-285750">
              <a:buFont typeface="Arial" panose="020B0604020202020204" pitchFamily="34" charset="0"/>
              <a:buChar char="•"/>
            </a:pPr>
            <a:r>
              <a:rPr lang="de-DE" sz="1600" dirty="0" smtClean="0"/>
              <a:t>Die </a:t>
            </a:r>
            <a:r>
              <a:rPr lang="de-DE" sz="1600" b="1" dirty="0" smtClean="0"/>
              <a:t>Einladung</a:t>
            </a:r>
            <a:r>
              <a:rPr lang="de-DE" sz="1600" dirty="0" smtClean="0"/>
              <a:t> dazu erfolgt von Seiten des Dekanatsleitung ebenso wie die konkrete Gestaltung des Prozesses auf der regionalen Ebene. </a:t>
            </a:r>
            <a:r>
              <a:rPr lang="de-DE" sz="1600" dirty="0">
                <a:solidFill>
                  <a:srgbClr val="23069F"/>
                </a:solidFill>
              </a:rPr>
              <a:t>Ihre Ansprechpartner</a:t>
            </a:r>
            <a:r>
              <a:rPr lang="de-DE" sz="1600" dirty="0" smtClean="0"/>
              <a:t> bei Fragen sind der </a:t>
            </a:r>
            <a:r>
              <a:rPr lang="de-DE" sz="1600" dirty="0">
                <a:solidFill>
                  <a:srgbClr val="23069F"/>
                </a:solidFill>
              </a:rPr>
              <a:t>Dekanatsratsvorstand</a:t>
            </a:r>
            <a:r>
              <a:rPr lang="de-DE" sz="1600" dirty="0" smtClean="0"/>
              <a:t> [Dekan, </a:t>
            </a:r>
            <a:r>
              <a:rPr lang="de-DE" sz="1600" dirty="0" err="1" smtClean="0"/>
              <a:t>stv</a:t>
            </a:r>
            <a:r>
              <a:rPr lang="de-DE" sz="1600" dirty="0" smtClean="0"/>
              <a:t>. Dekan, Dekanatsreferent(in), ehrenamtliche </a:t>
            </a:r>
            <a:r>
              <a:rPr lang="de-DE" sz="1600" dirty="0"/>
              <a:t>Vertreter(innen</a:t>
            </a:r>
            <a:r>
              <a:rPr lang="de-DE" sz="1600" dirty="0" smtClean="0"/>
              <a:t>)] oder </a:t>
            </a:r>
            <a:r>
              <a:rPr lang="de-DE" sz="1600" dirty="0"/>
              <a:t>das</a:t>
            </a:r>
            <a:r>
              <a:rPr lang="de-DE" sz="1600" dirty="0">
                <a:solidFill>
                  <a:srgbClr val="23069F"/>
                </a:solidFill>
              </a:rPr>
              <a:t> Dekanats-Projektteam</a:t>
            </a:r>
            <a:r>
              <a:rPr lang="de-DE" sz="1600" dirty="0" smtClean="0"/>
              <a:t>.</a:t>
            </a:r>
          </a:p>
          <a:p>
            <a:pPr marL="285750" indent="-285750">
              <a:buFont typeface="Arial" panose="020B0604020202020204" pitchFamily="34" charset="0"/>
              <a:buChar char="•"/>
            </a:pPr>
            <a:r>
              <a:rPr lang="de-DE" sz="1600" dirty="0" smtClean="0"/>
              <a:t>Es werden verschiedene </a:t>
            </a:r>
            <a:r>
              <a:rPr lang="de-DE" sz="1600" b="1" dirty="0" smtClean="0"/>
              <a:t>Angebote</a:t>
            </a:r>
            <a:r>
              <a:rPr lang="de-DE" sz="1600" dirty="0" smtClean="0"/>
              <a:t> für Information, Austausch und Beteiligung vom Dekanat initiiert. Hier können Sie das Dekanatsteam unterstützen und teilnehmen.</a:t>
            </a:r>
            <a:endParaRPr lang="de-DE" sz="1600" dirty="0"/>
          </a:p>
          <a:p>
            <a:pPr marL="285750" indent="-285750">
              <a:buFont typeface="Arial" panose="020B0604020202020204" pitchFamily="34" charset="0"/>
              <a:buChar char="•"/>
            </a:pPr>
            <a:r>
              <a:rPr lang="de-DE" sz="1600" b="1" dirty="0"/>
              <a:t>Jede Gemeinde </a:t>
            </a:r>
            <a:r>
              <a:rPr lang="de-DE" sz="1600" dirty="0"/>
              <a:t>ist eingeladen, </a:t>
            </a:r>
            <a:r>
              <a:rPr lang="de-DE" sz="1600" dirty="0" smtClean="0"/>
              <a:t>den </a:t>
            </a:r>
            <a:r>
              <a:rPr lang="de-DE" sz="1600" dirty="0"/>
              <a:t>Pastoralen Weg mit zu </a:t>
            </a:r>
            <a:r>
              <a:rPr lang="de-DE" sz="1600" dirty="0" smtClean="0"/>
              <a:t>gestalten. Das heißt zum Beispiel </a:t>
            </a:r>
          </a:p>
          <a:p>
            <a:pPr marL="542925" lvl="1" indent="-276225">
              <a:buFontTx/>
              <a:buChar char="-"/>
            </a:pPr>
            <a:r>
              <a:rPr lang="de-DE" sz="1600" dirty="0" smtClean="0"/>
              <a:t>sich über die </a:t>
            </a:r>
            <a:r>
              <a:rPr lang="de-DE" sz="1600" dirty="0">
                <a:solidFill>
                  <a:srgbClr val="23069F"/>
                </a:solidFill>
              </a:rPr>
              <a:t>Themen auszutauschen </a:t>
            </a:r>
            <a:r>
              <a:rPr lang="de-DE" sz="1600" dirty="0" smtClean="0"/>
              <a:t>und die </a:t>
            </a:r>
            <a:r>
              <a:rPr lang="de-DE" sz="1600" dirty="0"/>
              <a:t>M</a:t>
            </a:r>
            <a:r>
              <a:rPr lang="de-DE" sz="1600" dirty="0" smtClean="0"/>
              <a:t>enschen über die Entwicklungen und den </a:t>
            </a:r>
            <a:r>
              <a:rPr lang="de-DE" sz="1600" dirty="0">
                <a:solidFill>
                  <a:srgbClr val="23069F"/>
                </a:solidFill>
              </a:rPr>
              <a:t>Prozess informieren</a:t>
            </a:r>
            <a:r>
              <a:rPr lang="de-DE" sz="1600" dirty="0" smtClean="0"/>
              <a:t>, </a:t>
            </a:r>
          </a:p>
          <a:p>
            <a:pPr marL="542925" lvl="1" indent="-276225">
              <a:buFontTx/>
              <a:buChar char="-"/>
            </a:pPr>
            <a:r>
              <a:rPr lang="de-DE" sz="1600" dirty="0" smtClean="0"/>
              <a:t>den </a:t>
            </a:r>
            <a:r>
              <a:rPr lang="de-DE" sz="1600" dirty="0">
                <a:solidFill>
                  <a:srgbClr val="23069F"/>
                </a:solidFill>
              </a:rPr>
              <a:t>eigenen Sozialraum wahrzunehmen </a:t>
            </a:r>
            <a:r>
              <a:rPr lang="de-DE" sz="1600" dirty="0" smtClean="0"/>
              <a:t>und sich die Leitfragen bezogen auf den konkreten Ort zu stellen,</a:t>
            </a:r>
          </a:p>
          <a:p>
            <a:pPr marL="542925" lvl="1" indent="-276225">
              <a:buFontTx/>
              <a:buChar char="-"/>
            </a:pPr>
            <a:r>
              <a:rPr lang="de-DE" sz="1600" dirty="0" smtClean="0"/>
              <a:t>den </a:t>
            </a:r>
            <a:r>
              <a:rPr lang="de-DE" sz="1600" dirty="0">
                <a:solidFill>
                  <a:srgbClr val="23069F"/>
                </a:solidFill>
              </a:rPr>
              <a:t>geistlichen Weg</a:t>
            </a:r>
            <a:r>
              <a:rPr lang="de-DE" sz="1600" dirty="0" smtClean="0"/>
              <a:t> der Orientierung zu gehen und </a:t>
            </a:r>
            <a:r>
              <a:rPr lang="de-DE" sz="1600" dirty="0">
                <a:solidFill>
                  <a:srgbClr val="23069F"/>
                </a:solidFill>
              </a:rPr>
              <a:t>nach dem Auftrag Gottes zu fragen </a:t>
            </a:r>
            <a:r>
              <a:rPr lang="de-DE" sz="1600" dirty="0" smtClean="0"/>
              <a:t>und zu suchen,</a:t>
            </a:r>
          </a:p>
          <a:p>
            <a:pPr marL="542925" lvl="1" indent="-276225">
              <a:buFontTx/>
              <a:buChar char="-"/>
            </a:pPr>
            <a:r>
              <a:rPr lang="de-DE" sz="1600" dirty="0"/>
              <a:t>d</a:t>
            </a:r>
            <a:r>
              <a:rPr lang="de-DE" sz="1600" dirty="0" smtClean="0"/>
              <a:t>ie </a:t>
            </a:r>
            <a:r>
              <a:rPr lang="de-DE" sz="1600" dirty="0">
                <a:solidFill>
                  <a:srgbClr val="23069F"/>
                </a:solidFill>
              </a:rPr>
              <a:t>Erkenntnisse und Erfahrunge</a:t>
            </a:r>
            <a:r>
              <a:rPr lang="de-DE" sz="1600" dirty="0" smtClean="0"/>
              <a:t>n aus Ihrer Gemeinde </a:t>
            </a:r>
            <a:r>
              <a:rPr lang="de-DE" sz="1600" dirty="0">
                <a:solidFill>
                  <a:srgbClr val="23069F"/>
                </a:solidFill>
              </a:rPr>
              <a:t>in den Dekanatsprozess einzuspeisen</a:t>
            </a:r>
            <a:r>
              <a:rPr lang="de-DE" sz="1600" dirty="0" smtClean="0"/>
              <a:t>. Sprechen Sie dazu bitte mit Ihrer Dekanatsleitung und / oder Ihrem Dekanats-Projektteam. </a:t>
            </a:r>
          </a:p>
        </p:txBody>
      </p:sp>
    </p:spTree>
    <p:extLst>
      <p:ext uri="{BB962C8B-B14F-4D97-AF65-F5344CB8AC3E}">
        <p14:creationId xmlns:p14="http://schemas.microsoft.com/office/powerpoint/2010/main" val="296748230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1062</Words>
  <Application>Microsoft Office PowerPoint</Application>
  <PresentationFormat>Bildschirmpräsentation (4:3)</PresentationFormat>
  <Paragraphs>93</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PowerPoint-Präsentation</vt:lpstr>
      <vt:lpstr>Pastoraler Weg im Bistum Mainz  – was ist das?</vt:lpstr>
      <vt:lpstr>Eine Kirche, die teilt  – eine Vision von Kirche in vier Dimensionen</vt:lpstr>
      <vt:lpstr>PowerPoint-Präsentation</vt:lpstr>
      <vt:lpstr>PowerPoint-Präsentation</vt:lpstr>
      <vt:lpstr>PowerPoint-Präsentation</vt:lpstr>
      <vt:lpstr>PowerPoint-Präsentation</vt:lpstr>
      <vt:lpstr>PowerPoint-Präsentation</vt:lpstr>
      <vt:lpstr>PowerPoint-Präsentation</vt:lpstr>
    </vt:vector>
  </TitlesOfParts>
  <Company>Bischoefliches Ordinariat Mainz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Ursula Stroth</dc:creator>
  <cp:lastModifiedBy>Ursula Stroth</cp:lastModifiedBy>
  <cp:revision>43</cp:revision>
  <cp:lastPrinted>2019-06-05T09:53:18Z</cp:lastPrinted>
  <dcterms:created xsi:type="dcterms:W3CDTF">2019-06-05T09:24:59Z</dcterms:created>
  <dcterms:modified xsi:type="dcterms:W3CDTF">2019-06-13T12:02:06Z</dcterms:modified>
</cp:coreProperties>
</file>