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343" r:id="rId3"/>
    <p:sldId id="296" r:id="rId4"/>
    <p:sldId id="297" r:id="rId5"/>
    <p:sldId id="298" r:id="rId6"/>
    <p:sldId id="303" r:id="rId7"/>
    <p:sldId id="302" r:id="rId8"/>
    <p:sldId id="301" r:id="rId9"/>
    <p:sldId id="299" r:id="rId10"/>
    <p:sldId id="261" r:id="rId11"/>
    <p:sldId id="346" r:id="rId12"/>
    <p:sldId id="347" r:id="rId13"/>
    <p:sldId id="348" r:id="rId14"/>
    <p:sldId id="259" r:id="rId15"/>
    <p:sldId id="342" r:id="rId16"/>
    <p:sldId id="262" r:id="rId17"/>
    <p:sldId id="345" r:id="rId18"/>
    <p:sldId id="316" r:id="rId19"/>
    <p:sldId id="320" r:id="rId20"/>
    <p:sldId id="309" r:id="rId21"/>
    <p:sldId id="310" r:id="rId22"/>
    <p:sldId id="311" r:id="rId23"/>
    <p:sldId id="312" r:id="rId24"/>
    <p:sldId id="313" r:id="rId25"/>
    <p:sldId id="308" r:id="rId26"/>
    <p:sldId id="307" r:id="rId27"/>
    <p:sldId id="306" r:id="rId28"/>
    <p:sldId id="305" r:id="rId29"/>
    <p:sldId id="304" r:id="rId30"/>
    <p:sldId id="318" r:id="rId31"/>
    <p:sldId id="319" r:id="rId32"/>
    <p:sldId id="321" r:id="rId33"/>
    <p:sldId id="322" r:id="rId34"/>
    <p:sldId id="327" r:id="rId35"/>
    <p:sldId id="323" r:id="rId36"/>
    <p:sldId id="324" r:id="rId37"/>
    <p:sldId id="325" r:id="rId38"/>
    <p:sldId id="326" r:id="rId39"/>
    <p:sldId id="328" r:id="rId40"/>
    <p:sldId id="329" r:id="rId41"/>
    <p:sldId id="349" r:id="rId42"/>
    <p:sldId id="293" r:id="rId43"/>
    <p:sldId id="294" r:id="rId44"/>
    <p:sldId id="295" r:id="rId45"/>
    <p:sldId id="341" r:id="rId46"/>
    <p:sldId id="351" r:id="rId47"/>
    <p:sldId id="352" r:id="rId48"/>
    <p:sldId id="350" r:id="rId49"/>
    <p:sldId id="353" r:id="rId50"/>
    <p:sldId id="354" r:id="rId51"/>
    <p:sldId id="334" r:id="rId52"/>
    <p:sldId id="336" r:id="rId53"/>
    <p:sldId id="335" r:id="rId54"/>
    <p:sldId id="337" r:id="rId55"/>
    <p:sldId id="338" r:id="rId56"/>
    <p:sldId id="339" r:id="rId57"/>
    <p:sldId id="344" r:id="rId58"/>
    <p:sldId id="332" r:id="rId59"/>
    <p:sldId id="288" r:id="rId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3634"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364" autoAdjust="0"/>
  </p:normalViewPr>
  <p:slideViewPr>
    <p:cSldViewPr snapToGrid="0">
      <p:cViewPr>
        <p:scale>
          <a:sx n="78" d="100"/>
          <a:sy n="78" d="100"/>
        </p:scale>
        <p:origin x="402" y="-270"/>
      </p:cViewPr>
      <p:guideLst>
        <p:guide orient="horz" pos="2183"/>
        <p:guide orient="horz" pos="363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6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Katholikenanzahl</c:v>
                </c:pt>
              </c:strCache>
            </c:strRef>
          </c:tx>
          <c:invertIfNegative val="0"/>
          <c:cat>
            <c:strRef>
              <c:f>Tabelle1!$A$2:$A$6</c:f>
              <c:strCache>
                <c:ptCount val="5"/>
                <c:pt idx="0">
                  <c:v>Seligenstadt</c:v>
                </c:pt>
                <c:pt idx="1">
                  <c:v>Mainhausen</c:v>
                </c:pt>
                <c:pt idx="2">
                  <c:v>Hainburg</c:v>
                </c:pt>
                <c:pt idx="3">
                  <c:v>Steinheim</c:v>
                </c:pt>
                <c:pt idx="4">
                  <c:v>Klein Auheim</c:v>
                </c:pt>
              </c:strCache>
            </c:strRef>
          </c:cat>
          <c:val>
            <c:numRef>
              <c:f>Tabelle1!$B$2:$B$6</c:f>
              <c:numCache>
                <c:formatCode>#,##0</c:formatCode>
                <c:ptCount val="5"/>
                <c:pt idx="0">
                  <c:v>9763</c:v>
                </c:pt>
                <c:pt idx="1">
                  <c:v>4353</c:v>
                </c:pt>
                <c:pt idx="2">
                  <c:v>7020</c:v>
                </c:pt>
                <c:pt idx="3">
                  <c:v>4446</c:v>
                </c:pt>
                <c:pt idx="4">
                  <c:v>3026</c:v>
                </c:pt>
              </c:numCache>
            </c:numRef>
          </c:val>
          <c:extLst>
            <c:ext xmlns:c16="http://schemas.microsoft.com/office/drawing/2014/chart" uri="{C3380CC4-5D6E-409C-BE32-E72D297353CC}">
              <c16:uniqueId val="{00000000-FCA6-4AE0-8FF5-28983619BE7E}"/>
            </c:ext>
          </c:extLst>
        </c:ser>
        <c:ser>
          <c:idx val="1"/>
          <c:order val="1"/>
          <c:tx>
            <c:strRef>
              <c:f>Tabelle1!$C$1</c:f>
              <c:strCache>
                <c:ptCount val="1"/>
                <c:pt idx="0">
                  <c:v>Einwohneranzahl</c:v>
                </c:pt>
              </c:strCache>
            </c:strRef>
          </c:tx>
          <c:invertIfNegative val="0"/>
          <c:cat>
            <c:strRef>
              <c:f>Tabelle1!$A$2:$A$6</c:f>
              <c:strCache>
                <c:ptCount val="5"/>
                <c:pt idx="0">
                  <c:v>Seligenstadt</c:v>
                </c:pt>
                <c:pt idx="1">
                  <c:v>Mainhausen</c:v>
                </c:pt>
                <c:pt idx="2">
                  <c:v>Hainburg</c:v>
                </c:pt>
                <c:pt idx="3">
                  <c:v>Steinheim</c:v>
                </c:pt>
                <c:pt idx="4">
                  <c:v>Klein Auheim</c:v>
                </c:pt>
              </c:strCache>
            </c:strRef>
          </c:cat>
          <c:val>
            <c:numRef>
              <c:f>Tabelle1!$C$2:$C$6</c:f>
              <c:numCache>
                <c:formatCode>#,##0</c:formatCode>
                <c:ptCount val="5"/>
                <c:pt idx="0">
                  <c:v>21293</c:v>
                </c:pt>
                <c:pt idx="1">
                  <c:v>9488</c:v>
                </c:pt>
                <c:pt idx="2">
                  <c:v>14456</c:v>
                </c:pt>
                <c:pt idx="3">
                  <c:v>12622</c:v>
                </c:pt>
                <c:pt idx="4">
                  <c:v>7877</c:v>
                </c:pt>
              </c:numCache>
            </c:numRef>
          </c:val>
          <c:extLst>
            <c:ext xmlns:c16="http://schemas.microsoft.com/office/drawing/2014/chart" uri="{C3380CC4-5D6E-409C-BE32-E72D297353CC}">
              <c16:uniqueId val="{00000001-FCA6-4AE0-8FF5-28983619BE7E}"/>
            </c:ext>
          </c:extLst>
        </c:ser>
        <c:ser>
          <c:idx val="2"/>
          <c:order val="2"/>
          <c:tx>
            <c:strRef>
              <c:f>Tabelle1!$D$1</c:f>
              <c:strCache>
                <c:ptCount val="1"/>
                <c:pt idx="0">
                  <c:v>Spalte1</c:v>
                </c:pt>
              </c:strCache>
            </c:strRef>
          </c:tx>
          <c:invertIfNegative val="0"/>
          <c:cat>
            <c:strRef>
              <c:f>Tabelle1!$A$2:$A$6</c:f>
              <c:strCache>
                <c:ptCount val="5"/>
                <c:pt idx="0">
                  <c:v>Seligenstadt</c:v>
                </c:pt>
                <c:pt idx="1">
                  <c:v>Mainhausen</c:v>
                </c:pt>
                <c:pt idx="2">
                  <c:v>Hainburg</c:v>
                </c:pt>
                <c:pt idx="3">
                  <c:v>Steinheim</c:v>
                </c:pt>
                <c:pt idx="4">
                  <c:v>Klein Auheim</c:v>
                </c:pt>
              </c:strCache>
            </c:strRef>
          </c:cat>
          <c:val>
            <c:numRef>
              <c:f>Tabelle1!$D$2:$D$6</c:f>
              <c:numCache>
                <c:formatCode>General</c:formatCode>
                <c:ptCount val="5"/>
              </c:numCache>
            </c:numRef>
          </c:val>
          <c:extLst>
            <c:ext xmlns:c16="http://schemas.microsoft.com/office/drawing/2014/chart" uri="{C3380CC4-5D6E-409C-BE32-E72D297353CC}">
              <c16:uniqueId val="{00000002-FCA6-4AE0-8FF5-28983619BE7E}"/>
            </c:ext>
          </c:extLst>
        </c:ser>
        <c:dLbls>
          <c:showLegendKey val="0"/>
          <c:showVal val="0"/>
          <c:showCatName val="0"/>
          <c:showSerName val="0"/>
          <c:showPercent val="0"/>
          <c:showBubbleSize val="0"/>
        </c:dLbls>
        <c:gapWidth val="150"/>
        <c:axId val="49143168"/>
        <c:axId val="49149056"/>
      </c:barChart>
      <c:catAx>
        <c:axId val="49143168"/>
        <c:scaling>
          <c:orientation val="minMax"/>
        </c:scaling>
        <c:delete val="0"/>
        <c:axPos val="b"/>
        <c:numFmt formatCode="General" sourceLinked="0"/>
        <c:majorTickMark val="out"/>
        <c:minorTickMark val="none"/>
        <c:tickLblPos val="nextTo"/>
        <c:crossAx val="49149056"/>
        <c:crosses val="autoZero"/>
        <c:auto val="1"/>
        <c:lblAlgn val="ctr"/>
        <c:lblOffset val="100"/>
        <c:noMultiLvlLbl val="0"/>
      </c:catAx>
      <c:valAx>
        <c:axId val="49149056"/>
        <c:scaling>
          <c:orientation val="minMax"/>
        </c:scaling>
        <c:delete val="0"/>
        <c:axPos val="l"/>
        <c:majorGridlines/>
        <c:numFmt formatCode="#,##0" sourceLinked="1"/>
        <c:majorTickMark val="out"/>
        <c:minorTickMark val="none"/>
        <c:tickLblPos val="nextTo"/>
        <c:crossAx val="49143168"/>
        <c:crosses val="autoZero"/>
        <c:crossBetween val="between"/>
      </c:valAx>
    </c:plotArea>
    <c:legend>
      <c:legendPos val="r"/>
      <c:legendEntry>
        <c:idx val="2"/>
        <c:delete val="1"/>
      </c:legendEntry>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BA1A-8079-4238-AE55-71F2A3AB0E22}" type="datetimeFigureOut">
              <a:rPr lang="de-DE" smtClean="0"/>
              <a:t>20.04.2021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B9AA9-0021-40DF-A163-88B71DC7EE0D}" type="slidenum">
              <a:rPr lang="de-DE" smtClean="0"/>
              <a:t>‹Nr.›</a:t>
            </a:fld>
            <a:endParaRPr lang="de-DE"/>
          </a:p>
        </p:txBody>
      </p:sp>
    </p:spTree>
    <p:extLst>
      <p:ext uri="{BB962C8B-B14F-4D97-AF65-F5344CB8AC3E}">
        <p14:creationId xmlns:p14="http://schemas.microsoft.com/office/powerpoint/2010/main" val="10530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1</a:t>
            </a:fld>
            <a:endParaRPr lang="de-DE"/>
          </a:p>
        </p:txBody>
      </p:sp>
    </p:spTree>
    <p:extLst>
      <p:ext uri="{BB962C8B-B14F-4D97-AF65-F5344CB8AC3E}">
        <p14:creationId xmlns:p14="http://schemas.microsoft.com/office/powerpoint/2010/main" val="12216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10</a:t>
            </a:fld>
            <a:endParaRPr lang="de-DE"/>
          </a:p>
        </p:txBody>
      </p:sp>
    </p:spTree>
    <p:extLst>
      <p:ext uri="{BB962C8B-B14F-4D97-AF65-F5344CB8AC3E}">
        <p14:creationId xmlns:p14="http://schemas.microsoft.com/office/powerpoint/2010/main" val="154416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14</a:t>
            </a:fld>
            <a:endParaRPr lang="de-DE"/>
          </a:p>
        </p:txBody>
      </p:sp>
    </p:spTree>
    <p:extLst>
      <p:ext uri="{BB962C8B-B14F-4D97-AF65-F5344CB8AC3E}">
        <p14:creationId xmlns:p14="http://schemas.microsoft.com/office/powerpoint/2010/main" val="338071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15</a:t>
            </a:fld>
            <a:endParaRPr lang="de-DE"/>
          </a:p>
        </p:txBody>
      </p:sp>
    </p:spTree>
    <p:extLst>
      <p:ext uri="{BB962C8B-B14F-4D97-AF65-F5344CB8AC3E}">
        <p14:creationId xmlns:p14="http://schemas.microsoft.com/office/powerpoint/2010/main" val="244448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16</a:t>
            </a:fld>
            <a:endParaRPr lang="de-DE"/>
          </a:p>
        </p:txBody>
      </p:sp>
    </p:spTree>
    <p:extLst>
      <p:ext uri="{BB962C8B-B14F-4D97-AF65-F5344CB8AC3E}">
        <p14:creationId xmlns:p14="http://schemas.microsoft.com/office/powerpoint/2010/main" val="337068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17</a:t>
            </a:fld>
            <a:endParaRPr lang="de-DE"/>
          </a:p>
        </p:txBody>
      </p:sp>
    </p:spTree>
    <p:extLst>
      <p:ext uri="{BB962C8B-B14F-4D97-AF65-F5344CB8AC3E}">
        <p14:creationId xmlns:p14="http://schemas.microsoft.com/office/powerpoint/2010/main" val="423332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44</a:t>
            </a:fld>
            <a:endParaRPr lang="de-DE"/>
          </a:p>
        </p:txBody>
      </p:sp>
    </p:spTree>
    <p:extLst>
      <p:ext uri="{BB962C8B-B14F-4D97-AF65-F5344CB8AC3E}">
        <p14:creationId xmlns:p14="http://schemas.microsoft.com/office/powerpoint/2010/main" val="237680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51</a:t>
            </a:fld>
            <a:endParaRPr lang="de-DE"/>
          </a:p>
        </p:txBody>
      </p:sp>
    </p:spTree>
    <p:extLst>
      <p:ext uri="{BB962C8B-B14F-4D97-AF65-F5344CB8AC3E}">
        <p14:creationId xmlns:p14="http://schemas.microsoft.com/office/powerpoint/2010/main" val="166067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6B9AA9-0021-40DF-A163-88B71DC7EE0D}" type="slidenum">
              <a:rPr lang="de-DE" smtClean="0"/>
              <a:t>59</a:t>
            </a:fld>
            <a:endParaRPr lang="de-DE"/>
          </a:p>
        </p:txBody>
      </p:sp>
    </p:spTree>
    <p:extLst>
      <p:ext uri="{BB962C8B-B14F-4D97-AF65-F5344CB8AC3E}">
        <p14:creationId xmlns:p14="http://schemas.microsoft.com/office/powerpoint/2010/main" val="275898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B3496CF-B85B-447F-8F1F-A098693BAC55}"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112882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B3496CF-B85B-447F-8F1F-A098693BAC55}"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143359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1"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B3496CF-B85B-447F-8F1F-A098693BAC55}"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339437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B3496CF-B85B-447F-8F1F-A098693BAC55}"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412474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3B3496CF-B85B-447F-8F1F-A098693BAC55}"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399140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B3496CF-B85B-447F-8F1F-A098693BAC55}" type="datetimeFigureOut">
              <a:rPr lang="de-DE" smtClean="0"/>
              <a:t>20.04.2021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390696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9"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1"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B3496CF-B85B-447F-8F1F-A098693BAC55}" type="datetimeFigureOut">
              <a:rPr lang="de-DE" smtClean="0"/>
              <a:t>20.04.2021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237468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B3496CF-B85B-447F-8F1F-A098693BAC55}" type="datetimeFigureOut">
              <a:rPr lang="de-DE" smtClean="0"/>
              <a:t>20.04.2021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158553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B3496CF-B85B-447F-8F1F-A098693BAC55}" type="datetimeFigureOut">
              <a:rPr lang="de-DE" smtClean="0"/>
              <a:t>20.04.2021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301568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B3496CF-B85B-447F-8F1F-A098693BAC55}" type="datetimeFigureOut">
              <a:rPr lang="de-DE" smtClean="0"/>
              <a:t>20.04.2021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112456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B3496CF-B85B-447F-8F1F-A098693BAC55}" type="datetimeFigureOut">
              <a:rPr lang="de-DE" smtClean="0"/>
              <a:t>20.04.2021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D4FA25B-ED49-4D56-BA5A-49433569A87B}" type="slidenum">
              <a:rPr lang="de-DE" smtClean="0"/>
              <a:t>‹Nr.›</a:t>
            </a:fld>
            <a:endParaRPr lang="de-DE"/>
          </a:p>
        </p:txBody>
      </p:sp>
    </p:spTree>
    <p:extLst>
      <p:ext uri="{BB962C8B-B14F-4D97-AF65-F5344CB8AC3E}">
        <p14:creationId xmlns:p14="http://schemas.microsoft.com/office/powerpoint/2010/main" val="260033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496CF-B85B-447F-8F1F-A098693BAC55}" type="datetimeFigureOut">
              <a:rPr lang="de-DE" smtClean="0"/>
              <a:t>20.04.2021</a:t>
            </a:fld>
            <a:endParaRPr lang="de-DE"/>
          </a:p>
        </p:txBody>
      </p:sp>
      <p:sp>
        <p:nvSpPr>
          <p:cNvPr id="5" name="Fußzeilenplatzhalt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FA25B-ED49-4D56-BA5A-49433569A87B}" type="slidenum">
              <a:rPr lang="de-DE" smtClean="0"/>
              <a:t>‹Nr.›</a:t>
            </a:fld>
            <a:endParaRPr lang="de-DE"/>
          </a:p>
        </p:txBody>
      </p:sp>
    </p:spTree>
    <p:extLst>
      <p:ext uri="{BB962C8B-B14F-4D97-AF65-F5344CB8AC3E}">
        <p14:creationId xmlns:p14="http://schemas.microsoft.com/office/powerpoint/2010/main" val="3725343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usanne.fitz@bistum-mainz.de"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4294967295"/>
          </p:nvPr>
        </p:nvSpPr>
        <p:spPr>
          <a:xfrm>
            <a:off x="0" y="1825625"/>
            <a:ext cx="10515600" cy="4351338"/>
          </a:xfrm>
        </p:spPr>
        <p:txBody>
          <a:bodyPr/>
          <a:lstStyle/>
          <a:p>
            <a:pPr marL="0" indent="0">
              <a:buNone/>
            </a:pPr>
            <a:endParaRPr lang="de-DE" dirty="0" smtClean="0"/>
          </a:p>
          <a:p>
            <a:pPr marL="0" indent="0">
              <a:buNone/>
            </a:pPr>
            <a:endParaRPr lang="de-DE" dirty="0" smtClean="0"/>
          </a:p>
        </p:txBody>
      </p:sp>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1234725" y="877742"/>
            <a:ext cx="9294730" cy="3846658"/>
          </a:xfrm>
          <a:prstGeom prst="rect">
            <a:avLst/>
          </a:prstGeom>
          <a:noFill/>
          <a:ln>
            <a:noFill/>
          </a:ln>
        </p:spPr>
      </p:pic>
    </p:spTree>
    <p:extLst>
      <p:ext uri="{BB962C8B-B14F-4D97-AF65-F5344CB8AC3E}">
        <p14:creationId xmlns:p14="http://schemas.microsoft.com/office/powerpoint/2010/main" val="2166871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p:cNvSpPr>
            <a:spLocks noGrp="1"/>
          </p:cNvSpPr>
          <p:nvPr>
            <p:ph sz="half" idx="4294967295"/>
          </p:nvPr>
        </p:nvSpPr>
        <p:spPr>
          <a:xfrm>
            <a:off x="0" y="997527"/>
            <a:ext cx="5181600" cy="5179436"/>
          </a:xfrm>
        </p:spPr>
        <p:txBody>
          <a:bodyPr/>
          <a:lstStyle/>
          <a:p>
            <a:pPr marL="0" indent="0" algn="ctr">
              <a:lnSpc>
                <a:spcPct val="150000"/>
              </a:lnSpc>
              <a:buNone/>
            </a:pPr>
            <a:r>
              <a:rPr lang="de-DE" dirty="0" smtClean="0"/>
              <a:t>   </a:t>
            </a:r>
            <a:r>
              <a:rPr lang="de-DE" sz="3200" b="1" dirty="0" smtClean="0">
                <a:solidFill>
                  <a:schemeClr val="tx2"/>
                </a:solidFill>
              </a:rPr>
              <a:t>Wie sieht die derzeitige </a:t>
            </a:r>
          </a:p>
          <a:p>
            <a:pPr marL="0" indent="0" algn="ctr">
              <a:lnSpc>
                <a:spcPct val="150000"/>
              </a:lnSpc>
              <a:buNone/>
            </a:pPr>
            <a:r>
              <a:rPr lang="de-DE" sz="3200" b="1" dirty="0" smtClean="0">
                <a:solidFill>
                  <a:schemeClr val="tx2"/>
                </a:solidFill>
              </a:rPr>
              <a:t>Struktur im Dekanat</a:t>
            </a:r>
          </a:p>
          <a:p>
            <a:pPr marL="0" indent="0" algn="ctr">
              <a:lnSpc>
                <a:spcPct val="150000"/>
              </a:lnSpc>
              <a:buNone/>
            </a:pPr>
            <a:r>
              <a:rPr lang="de-DE" sz="3200" b="1" dirty="0" smtClean="0">
                <a:solidFill>
                  <a:schemeClr val="tx2"/>
                </a:solidFill>
              </a:rPr>
              <a:t>Seligenstadt aus?</a:t>
            </a:r>
          </a:p>
          <a:p>
            <a:pPr marL="0" indent="0" algn="ctr">
              <a:lnSpc>
                <a:spcPct val="150000"/>
              </a:lnSpc>
              <a:buNone/>
            </a:pPr>
            <a:r>
              <a:rPr lang="de-DE" sz="1400" dirty="0" smtClean="0">
                <a:solidFill>
                  <a:schemeClr val="tx2"/>
                </a:solidFill>
              </a:rPr>
              <a:t>Die Folien 11–13 sind Ergebnisse der TG 1 Sozial- und Pastoralraum</a:t>
            </a:r>
          </a:p>
          <a:p>
            <a:pPr marL="0" indent="0" algn="ctr">
              <a:lnSpc>
                <a:spcPct val="150000"/>
              </a:lnSpc>
              <a:buNone/>
            </a:pPr>
            <a:r>
              <a:rPr lang="de-DE" sz="1400" dirty="0" smtClean="0">
                <a:solidFill>
                  <a:schemeClr val="tx2"/>
                </a:solidFill>
              </a:rPr>
              <a:t>Inge Stöckel, Ann-Kathrin Rauch, Matthias </a:t>
            </a:r>
            <a:r>
              <a:rPr lang="de-DE" sz="1400" dirty="0" err="1" smtClean="0">
                <a:solidFill>
                  <a:schemeClr val="tx2"/>
                </a:solidFill>
              </a:rPr>
              <a:t>Eiles</a:t>
            </a:r>
            <a:r>
              <a:rPr lang="de-DE" sz="1400" dirty="0" smtClean="0">
                <a:solidFill>
                  <a:schemeClr val="tx2"/>
                </a:solidFill>
              </a:rPr>
              <a:t>, Vincenzo Caterina, </a:t>
            </a:r>
          </a:p>
          <a:p>
            <a:pPr marL="0" indent="0" algn="ctr">
              <a:lnSpc>
                <a:spcPct val="150000"/>
              </a:lnSpc>
              <a:buNone/>
            </a:pPr>
            <a:r>
              <a:rPr lang="de-DE" sz="1400" dirty="0" smtClean="0">
                <a:solidFill>
                  <a:schemeClr val="tx2"/>
                </a:solidFill>
              </a:rPr>
              <a:t>Holger </a:t>
            </a:r>
            <a:r>
              <a:rPr lang="de-DE" sz="1400" dirty="0" err="1" smtClean="0">
                <a:solidFill>
                  <a:schemeClr val="tx2"/>
                </a:solidFill>
              </a:rPr>
              <a:t>Allmenroeder</a:t>
            </a:r>
            <a:r>
              <a:rPr lang="de-DE" sz="1400" dirty="0" smtClean="0">
                <a:solidFill>
                  <a:schemeClr val="tx2"/>
                </a:solidFill>
              </a:rPr>
              <a:t>, Montserrat </a:t>
            </a:r>
            <a:r>
              <a:rPr lang="de-DE" sz="1400" dirty="0" err="1" smtClean="0">
                <a:solidFill>
                  <a:schemeClr val="tx2"/>
                </a:solidFill>
              </a:rPr>
              <a:t>Mojica</a:t>
            </a:r>
            <a:endParaRPr lang="de-DE" sz="1400" dirty="0" smtClean="0">
              <a:solidFill>
                <a:schemeClr val="tx2"/>
              </a:solidFill>
            </a:endParaRPr>
          </a:p>
          <a:p>
            <a:pPr marL="0" indent="0" algn="ctr">
              <a:lnSpc>
                <a:spcPct val="150000"/>
              </a:lnSpc>
              <a:buNone/>
            </a:pPr>
            <a:endParaRPr lang="de-DE" sz="1200" dirty="0"/>
          </a:p>
        </p:txBody>
      </p:sp>
      <p:pic>
        <p:nvPicPr>
          <p:cNvPr id="6" name="Bildplatzhalter 26"/>
          <p:cNvPicPr>
            <a:picLocks noChangeAspect="1"/>
          </p:cNvPicPr>
          <p:nvPr/>
        </p:nvPicPr>
        <p:blipFill>
          <a:blip r:embed="rId3">
            <a:extLst>
              <a:ext uri="{28A0092B-C50C-407E-A947-70E740481C1C}">
                <a14:useLocalDpi xmlns:a14="http://schemas.microsoft.com/office/drawing/2010/main" val="0"/>
              </a:ext>
            </a:extLst>
          </a:blip>
          <a:srcRect l="3604" r="3604"/>
          <a:stretch>
            <a:fillRect/>
          </a:stretch>
        </p:blipFill>
        <p:spPr>
          <a:xfrm>
            <a:off x="4841298" y="194541"/>
            <a:ext cx="6962775" cy="6483350"/>
          </a:xfrm>
          <a:prstGeom prst="rect">
            <a:avLst/>
          </a:prstGeom>
        </p:spPr>
      </p:pic>
    </p:spTree>
    <p:extLst>
      <p:ext uri="{BB962C8B-B14F-4D97-AF65-F5344CB8AC3E}">
        <p14:creationId xmlns:p14="http://schemas.microsoft.com/office/powerpoint/2010/main" val="115649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7" y="332656"/>
            <a:ext cx="2117345" cy="88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072" y="504389"/>
            <a:ext cx="7560840" cy="6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18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631504" y="116632"/>
            <a:ext cx="7772400" cy="504478"/>
          </a:xfrm>
        </p:spPr>
        <p:txBody>
          <a:bodyPr>
            <a:normAutofit/>
          </a:bodyPr>
          <a:lstStyle/>
          <a:p>
            <a:pPr algn="l"/>
            <a:r>
              <a:rPr lang="de-DE" sz="2000" b="1" dirty="0">
                <a:solidFill>
                  <a:schemeClr val="tx2"/>
                </a:solidFill>
              </a:rPr>
              <a:t>Themengruppe 1 Sozial- und Pastoralraum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548680"/>
            <a:ext cx="2549393" cy="106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1742802" y="548681"/>
            <a:ext cx="8169621" cy="4247317"/>
          </a:xfrm>
          <a:prstGeom prst="rect">
            <a:avLst/>
          </a:prstGeom>
        </p:spPr>
        <p:txBody>
          <a:bodyPr wrap="square">
            <a:spAutoFit/>
          </a:bodyPr>
          <a:lstStyle/>
          <a:p>
            <a:endParaRPr lang="de-DE" dirty="0"/>
          </a:p>
          <a:p>
            <a:r>
              <a:rPr lang="de-DE" dirty="0"/>
              <a:t>Verkehrswege:</a:t>
            </a:r>
          </a:p>
          <a:p>
            <a:r>
              <a:rPr lang="de-DE" dirty="0"/>
              <a:t>S-Bahn</a:t>
            </a:r>
          </a:p>
          <a:p>
            <a:r>
              <a:rPr lang="de-DE" dirty="0"/>
              <a:t>S 8/9 Hanau-Frankfurt-Mainz-Wiesbaden</a:t>
            </a:r>
          </a:p>
          <a:p>
            <a:r>
              <a:rPr lang="de-DE" dirty="0"/>
              <a:t>Regionalbahn nach Darmstadt, Hanau, Frankfurt, Aschaffenburg</a:t>
            </a:r>
          </a:p>
          <a:p>
            <a:endParaRPr lang="de-DE" dirty="0"/>
          </a:p>
          <a:p>
            <a:r>
              <a:rPr lang="de-DE" dirty="0"/>
              <a:t>Autobahn /Schnellstraße</a:t>
            </a:r>
          </a:p>
          <a:p>
            <a:r>
              <a:rPr lang="de-DE" dirty="0"/>
              <a:t>A3 Frankfurt-Hanau-Aschaffenburg</a:t>
            </a:r>
          </a:p>
          <a:p>
            <a:r>
              <a:rPr lang="de-DE" dirty="0"/>
              <a:t>B45 nach Hanau</a:t>
            </a:r>
          </a:p>
          <a:p>
            <a:endParaRPr lang="de-DE" dirty="0"/>
          </a:p>
          <a:p>
            <a:r>
              <a:rPr lang="de-DE" dirty="0"/>
              <a:t>Umfeld Rhein-Main-Gebiet</a:t>
            </a:r>
          </a:p>
          <a:p>
            <a:r>
              <a:rPr lang="de-DE" dirty="0"/>
              <a:t>•	Kreis Offenbach und die Stadt Hanau gehören zum Rhein-Main-Gebiet</a:t>
            </a:r>
          </a:p>
          <a:p>
            <a:r>
              <a:rPr lang="de-DE" dirty="0"/>
              <a:t>•	Starke Wanderbewegung und Zuwachs an Bevölkerung</a:t>
            </a:r>
          </a:p>
          <a:p>
            <a:r>
              <a:rPr lang="de-DE" dirty="0"/>
              <a:t>•	Einzugsgebiet Finanzmetropole Frankfurt und des Flughafens Frankfurt FRA</a:t>
            </a:r>
          </a:p>
          <a:p>
            <a:r>
              <a:rPr lang="de-DE" dirty="0"/>
              <a:t>•	Hohe Mobilität und Pendlerbewegung</a:t>
            </a:r>
          </a:p>
        </p:txBody>
      </p:sp>
      <p:pic>
        <p:nvPicPr>
          <p:cNvPr id="11266" name="Picture 2" descr="H:\Pastoraler Weg Seligenstadt\Sozialraumanalyse\Begehung\IMG_7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4653137"/>
            <a:ext cx="2511894" cy="188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89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548681"/>
            <a:ext cx="5112568" cy="530173"/>
          </a:xfrm>
        </p:spPr>
        <p:txBody>
          <a:bodyPr>
            <a:normAutofit fontScale="90000"/>
          </a:bodyPr>
          <a:lstStyle/>
          <a:p>
            <a:pPr algn="l"/>
            <a:r>
              <a:rPr lang="de-DE" sz="2000" b="1" dirty="0">
                <a:solidFill>
                  <a:schemeClr val="tx2"/>
                </a:solidFill>
              </a:rPr>
              <a:t>Themengruppe 1 Sozial- und Pastoralraum</a:t>
            </a:r>
            <a:r>
              <a:rPr lang="de-DE" sz="2000" dirty="0"/>
              <a:t/>
            </a:r>
            <a:br>
              <a:rPr lang="de-DE" sz="2000" dirty="0"/>
            </a:br>
            <a:endParaRPr lang="de-DE" sz="2000" b="1" dirty="0"/>
          </a:p>
        </p:txBody>
      </p:sp>
      <p:sp>
        <p:nvSpPr>
          <p:cNvPr id="4" name="Inhaltsplatzhalter 3"/>
          <p:cNvSpPr>
            <a:spLocks noGrp="1"/>
          </p:cNvSpPr>
          <p:nvPr>
            <p:ph sz="half" idx="1"/>
          </p:nvPr>
        </p:nvSpPr>
        <p:spPr>
          <a:xfrm>
            <a:off x="1981200" y="1196753"/>
            <a:ext cx="4834880" cy="4929411"/>
          </a:xfrm>
        </p:spPr>
        <p:txBody>
          <a:bodyPr>
            <a:normAutofit/>
          </a:bodyPr>
          <a:lstStyle/>
          <a:p>
            <a:pPr marL="0" indent="0">
              <a:buNone/>
            </a:pPr>
            <a:r>
              <a:rPr lang="de-DE" dirty="0"/>
              <a:t> </a:t>
            </a:r>
          </a:p>
          <a:p>
            <a:pPr marL="0" indent="0">
              <a:buNone/>
            </a:pPr>
            <a:endParaRPr lang="de-DE" sz="1800" b="1" dirty="0"/>
          </a:p>
          <a:p>
            <a:pPr marL="0" indent="0">
              <a:buNone/>
            </a:pPr>
            <a:r>
              <a:rPr lang="de-DE" sz="1800" b="1" dirty="0"/>
              <a:t>Katholikenanzahl:      Einwohneranzahl:</a:t>
            </a:r>
            <a:endParaRPr lang="de-DE" sz="1800" dirty="0"/>
          </a:p>
          <a:p>
            <a:pPr marL="0" indent="0">
              <a:buNone/>
            </a:pPr>
            <a:r>
              <a:rPr lang="de-DE" sz="1800" dirty="0"/>
              <a:t>Seligenstadt  9.763	         21.293</a:t>
            </a:r>
          </a:p>
          <a:p>
            <a:pPr marL="0" indent="0">
              <a:buNone/>
            </a:pPr>
            <a:r>
              <a:rPr lang="de-DE" sz="1800" dirty="0"/>
              <a:t>Mainhausen:  4.353           9.488</a:t>
            </a:r>
          </a:p>
          <a:p>
            <a:pPr marL="0" indent="0">
              <a:buNone/>
            </a:pPr>
            <a:r>
              <a:rPr lang="de-DE" sz="1800" dirty="0"/>
              <a:t>Hainburg:	  7.020	          14.456</a:t>
            </a:r>
          </a:p>
          <a:p>
            <a:pPr marL="0" indent="0">
              <a:buNone/>
            </a:pPr>
            <a:r>
              <a:rPr lang="de-DE" sz="1800" dirty="0"/>
              <a:t>Steinheim:  4.446	          12.622</a:t>
            </a:r>
          </a:p>
          <a:p>
            <a:pPr marL="0" indent="0">
              <a:buNone/>
            </a:pPr>
            <a:r>
              <a:rPr lang="de-DE" sz="1800" dirty="0"/>
              <a:t>Klein Auheim:  3.026          7.877</a:t>
            </a:r>
          </a:p>
          <a:p>
            <a:pPr marL="0" indent="0">
              <a:buNone/>
            </a:pPr>
            <a:r>
              <a:rPr lang="de-DE" sz="1900" dirty="0"/>
              <a:t> </a:t>
            </a:r>
          </a:p>
          <a:p>
            <a:pPr marL="0" indent="0">
              <a:buNone/>
            </a:pPr>
            <a:r>
              <a:rPr lang="de-DE" b="1" dirty="0"/>
              <a:t> </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548680"/>
            <a:ext cx="2549393" cy="106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Inhaltsplatzhalter 6"/>
          <p:cNvGraphicFramePr>
            <a:graphicFrameLocks noGrp="1"/>
          </p:cNvGraphicFramePr>
          <p:nvPr>
            <p:ph sz="half" idx="2"/>
            <p:extLst/>
          </p:nvPr>
        </p:nvGraphicFramePr>
        <p:xfrm>
          <a:off x="6168008" y="1844825"/>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584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2"/>
                </a:solidFill>
              </a:rPr>
              <a:t>Zahlen und Fakten</a:t>
            </a:r>
            <a:endParaRPr lang="de-DE" dirty="0">
              <a:solidFill>
                <a:schemeClr val="tx2"/>
              </a:solidFill>
            </a:endParaRPr>
          </a:p>
        </p:txBody>
      </p:sp>
      <p:pic>
        <p:nvPicPr>
          <p:cNvPr id="27" name="Bildplatzhalter 26"/>
          <p:cNvPicPr>
            <a:picLocks noGrp="1" noChangeAspect="1"/>
          </p:cNvPicPr>
          <p:nvPr>
            <p:ph type="pic" idx="1"/>
          </p:nvPr>
        </p:nvPicPr>
        <p:blipFill>
          <a:blip r:embed="rId3">
            <a:extLst>
              <a:ext uri="{28A0092B-C50C-407E-A947-70E740481C1C}">
                <a14:useLocalDpi xmlns:a14="http://schemas.microsoft.com/office/drawing/2010/main" val="0"/>
              </a:ext>
            </a:extLst>
          </a:blip>
          <a:srcRect l="3604" r="3604"/>
          <a:stretch>
            <a:fillRect/>
          </a:stretch>
        </p:blipFill>
        <p:spPr>
          <a:xfrm>
            <a:off x="4772025" y="457200"/>
            <a:ext cx="6962775" cy="6483350"/>
          </a:xfrm>
        </p:spPr>
      </p:pic>
      <p:sp>
        <p:nvSpPr>
          <p:cNvPr id="3" name="Inhaltsplatzhalter 2"/>
          <p:cNvSpPr>
            <a:spLocks noGrp="1"/>
          </p:cNvSpPr>
          <p:nvPr>
            <p:ph type="body" sz="half" idx="2"/>
          </p:nvPr>
        </p:nvSpPr>
        <p:spPr>
          <a:xfrm>
            <a:off x="839788" y="2057400"/>
            <a:ext cx="3932237" cy="3811588"/>
          </a:xfrm>
        </p:spPr>
        <p:txBody>
          <a:bodyPr/>
          <a:lstStyle/>
          <a:p>
            <a:pPr marL="0" indent="0">
              <a:buNone/>
            </a:pPr>
            <a:endParaRPr lang="de-DE" dirty="0" smtClean="0"/>
          </a:p>
          <a:p>
            <a:pPr marL="0" indent="0">
              <a:buNone/>
            </a:pPr>
            <a:r>
              <a:rPr lang="de-DE" sz="1800" b="1" dirty="0" smtClean="0"/>
              <a:t>Katholikenzahl</a:t>
            </a:r>
          </a:p>
          <a:p>
            <a:pPr marL="0" indent="0">
              <a:buNone/>
            </a:pPr>
            <a:r>
              <a:rPr lang="de-DE" sz="1800" dirty="0" smtClean="0"/>
              <a:t>Aktuell:   	26700</a:t>
            </a:r>
          </a:p>
          <a:p>
            <a:pPr marL="0" indent="0">
              <a:buNone/>
            </a:pPr>
            <a:endParaRPr lang="de-DE" dirty="0" smtClean="0"/>
          </a:p>
          <a:p>
            <a:pPr marL="0" indent="0">
              <a:buNone/>
            </a:pPr>
            <a:r>
              <a:rPr lang="de-DE" sz="1800" b="1" dirty="0" smtClean="0"/>
              <a:t>Hauptamtliche Mitarbeiterinnen</a:t>
            </a:r>
          </a:p>
          <a:p>
            <a:pPr marL="0" indent="0">
              <a:buNone/>
            </a:pPr>
            <a:r>
              <a:rPr lang="de-DE" sz="1800" b="1" dirty="0" smtClean="0"/>
              <a:t>und Mitarbeiter</a:t>
            </a:r>
          </a:p>
          <a:p>
            <a:pPr marL="0" indent="0">
              <a:buNone/>
            </a:pPr>
            <a:r>
              <a:rPr lang="de-DE" sz="1800" dirty="0" smtClean="0"/>
              <a:t>Aktuell:    14.75 Stellen</a:t>
            </a:r>
          </a:p>
          <a:p>
            <a:pPr marL="0" indent="0">
              <a:buNone/>
            </a:pPr>
            <a:r>
              <a:rPr lang="de-DE" sz="1800" dirty="0" smtClean="0"/>
              <a:t>(2030: 	   8.6 Stellen)</a:t>
            </a:r>
            <a:endParaRPr lang="de-DE" sz="1800" dirty="0"/>
          </a:p>
        </p:txBody>
      </p:sp>
    </p:spTree>
    <p:extLst>
      <p:ext uri="{BB962C8B-B14F-4D97-AF65-F5344CB8AC3E}">
        <p14:creationId xmlns:p14="http://schemas.microsoft.com/office/powerpoint/2010/main" val="365192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p:cNvSpPr>
            <a:spLocks noGrp="1"/>
          </p:cNvSpPr>
          <p:nvPr>
            <p:ph sz="half" idx="4294967295"/>
          </p:nvPr>
        </p:nvSpPr>
        <p:spPr>
          <a:xfrm>
            <a:off x="0" y="997527"/>
            <a:ext cx="5181600" cy="5179436"/>
          </a:xfrm>
        </p:spPr>
        <p:txBody>
          <a:bodyPr/>
          <a:lstStyle/>
          <a:p>
            <a:pPr marL="0" indent="0" algn="ctr">
              <a:lnSpc>
                <a:spcPct val="150000"/>
              </a:lnSpc>
              <a:buNone/>
            </a:pPr>
            <a:r>
              <a:rPr lang="de-DE" dirty="0" smtClean="0"/>
              <a:t>   </a:t>
            </a:r>
            <a:r>
              <a:rPr lang="de-DE" sz="3200" b="1" dirty="0" smtClean="0">
                <a:solidFill>
                  <a:schemeClr val="tx2"/>
                </a:solidFill>
              </a:rPr>
              <a:t>Wie soll die zukünftige </a:t>
            </a:r>
          </a:p>
          <a:p>
            <a:pPr marL="0" indent="0" algn="ctr">
              <a:lnSpc>
                <a:spcPct val="150000"/>
              </a:lnSpc>
              <a:buNone/>
            </a:pPr>
            <a:r>
              <a:rPr lang="de-DE" sz="3200" b="1" dirty="0" smtClean="0">
                <a:solidFill>
                  <a:schemeClr val="tx2"/>
                </a:solidFill>
              </a:rPr>
              <a:t>Struktur im derzeitigen Dekanat</a:t>
            </a:r>
          </a:p>
          <a:p>
            <a:pPr marL="0" indent="0" algn="ctr">
              <a:lnSpc>
                <a:spcPct val="150000"/>
              </a:lnSpc>
              <a:buNone/>
            </a:pPr>
            <a:r>
              <a:rPr lang="de-DE" sz="3200" b="1" dirty="0" smtClean="0">
                <a:solidFill>
                  <a:schemeClr val="tx2"/>
                </a:solidFill>
              </a:rPr>
              <a:t>Seligenstadt aussehen?</a:t>
            </a:r>
            <a:endParaRPr lang="de-DE" dirty="0"/>
          </a:p>
        </p:txBody>
      </p:sp>
      <p:pic>
        <p:nvPicPr>
          <p:cNvPr id="6" name="Bildplatzhalter 26"/>
          <p:cNvPicPr>
            <a:picLocks noChangeAspect="1"/>
          </p:cNvPicPr>
          <p:nvPr/>
        </p:nvPicPr>
        <p:blipFill>
          <a:blip r:embed="rId3">
            <a:extLst>
              <a:ext uri="{28A0092B-C50C-407E-A947-70E740481C1C}">
                <a14:useLocalDpi xmlns:a14="http://schemas.microsoft.com/office/drawing/2010/main" val="0"/>
              </a:ext>
            </a:extLst>
          </a:blip>
          <a:srcRect l="3604" r="3604"/>
          <a:stretch>
            <a:fillRect/>
          </a:stretch>
        </p:blipFill>
        <p:spPr>
          <a:xfrm>
            <a:off x="4841298" y="194541"/>
            <a:ext cx="6962775" cy="6483350"/>
          </a:xfrm>
          <a:prstGeom prst="rect">
            <a:avLst/>
          </a:prstGeom>
        </p:spPr>
      </p:pic>
    </p:spTree>
    <p:extLst>
      <p:ext uri="{BB962C8B-B14F-4D97-AF65-F5344CB8AC3E}">
        <p14:creationId xmlns:p14="http://schemas.microsoft.com/office/powerpoint/2010/main" val="3516776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2"/>
                </a:solidFill>
              </a:rPr>
              <a:t>Zahlen und Fakten</a:t>
            </a:r>
            <a:endParaRPr lang="de-DE" dirty="0">
              <a:solidFill>
                <a:schemeClr val="tx2"/>
              </a:solidFill>
            </a:endParaRPr>
          </a:p>
        </p:txBody>
      </p:sp>
      <p:pic>
        <p:nvPicPr>
          <p:cNvPr id="27" name="Bildplatzhalter 26"/>
          <p:cNvPicPr>
            <a:picLocks noGrp="1" noChangeAspect="1"/>
          </p:cNvPicPr>
          <p:nvPr>
            <p:ph type="pic" idx="1"/>
          </p:nvPr>
        </p:nvPicPr>
        <p:blipFill>
          <a:blip r:embed="rId3">
            <a:extLst>
              <a:ext uri="{28A0092B-C50C-407E-A947-70E740481C1C}">
                <a14:useLocalDpi xmlns:a14="http://schemas.microsoft.com/office/drawing/2010/main" val="0"/>
              </a:ext>
            </a:extLst>
          </a:blip>
          <a:srcRect l="3604" r="3604"/>
          <a:stretch>
            <a:fillRect/>
          </a:stretch>
        </p:blipFill>
        <p:spPr>
          <a:xfrm>
            <a:off x="4772025" y="457200"/>
            <a:ext cx="6962775" cy="6483350"/>
          </a:xfrm>
        </p:spPr>
      </p:pic>
      <p:sp>
        <p:nvSpPr>
          <p:cNvPr id="3" name="Inhaltsplatzhalter 2"/>
          <p:cNvSpPr>
            <a:spLocks noGrp="1"/>
          </p:cNvSpPr>
          <p:nvPr>
            <p:ph type="body" sz="half" idx="2"/>
          </p:nvPr>
        </p:nvSpPr>
        <p:spPr>
          <a:xfrm>
            <a:off x="839788" y="2057400"/>
            <a:ext cx="3932237" cy="3811588"/>
          </a:xfrm>
        </p:spPr>
        <p:txBody>
          <a:bodyPr/>
          <a:lstStyle/>
          <a:p>
            <a:pPr marL="0" indent="0">
              <a:buNone/>
            </a:pPr>
            <a:endParaRPr lang="de-DE" dirty="0" smtClean="0"/>
          </a:p>
          <a:p>
            <a:pPr marL="0" indent="0">
              <a:buNone/>
            </a:pPr>
            <a:r>
              <a:rPr lang="de-DE" sz="2000" b="1" dirty="0" smtClean="0"/>
              <a:t>Anzahl der Pfarreien</a:t>
            </a:r>
          </a:p>
          <a:p>
            <a:pPr marL="0" indent="0">
              <a:buNone/>
            </a:pPr>
            <a:r>
              <a:rPr lang="de-DE" sz="2000" dirty="0" smtClean="0"/>
              <a:t>Aktuell:     10 Pfarreien</a:t>
            </a:r>
          </a:p>
          <a:p>
            <a:pPr marL="0" indent="0">
              <a:buNone/>
            </a:pPr>
            <a:r>
              <a:rPr lang="de-DE" sz="2000" dirty="0" smtClean="0"/>
              <a:t>Zukünftig: 1 oder 2 Pfarreien</a:t>
            </a:r>
          </a:p>
          <a:p>
            <a:pPr marL="0" indent="0">
              <a:buNone/>
            </a:pPr>
            <a:endParaRPr lang="de-DE" sz="2000" dirty="0"/>
          </a:p>
          <a:p>
            <a:pPr marL="0" indent="0">
              <a:buNone/>
            </a:pPr>
            <a:r>
              <a:rPr lang="de-DE" sz="2000" b="1" dirty="0" smtClean="0"/>
              <a:t>Anzahl der Hauptamtlichen</a:t>
            </a:r>
          </a:p>
          <a:p>
            <a:pPr marL="0" indent="0">
              <a:buNone/>
            </a:pPr>
            <a:r>
              <a:rPr lang="de-DE" sz="2000" dirty="0" smtClean="0"/>
              <a:t>Aktuell:     14,75 Stellen</a:t>
            </a:r>
          </a:p>
          <a:p>
            <a:pPr marL="0" indent="0">
              <a:buNone/>
            </a:pPr>
            <a:r>
              <a:rPr lang="de-DE" sz="2000" dirty="0" smtClean="0"/>
              <a:t>Zukünftig:   8,6 Stellen</a:t>
            </a:r>
          </a:p>
        </p:txBody>
      </p:sp>
    </p:spTree>
    <p:extLst>
      <p:ext uri="{BB962C8B-B14F-4D97-AF65-F5344CB8AC3E}">
        <p14:creationId xmlns:p14="http://schemas.microsoft.com/office/powerpoint/2010/main" val="2894210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2"/>
                </a:solidFill>
              </a:rPr>
              <a:t>Zahlen und Fakten</a:t>
            </a:r>
            <a:endParaRPr lang="de-DE" dirty="0">
              <a:solidFill>
                <a:schemeClr val="tx2"/>
              </a:solidFill>
            </a:endParaRPr>
          </a:p>
        </p:txBody>
      </p:sp>
      <p:pic>
        <p:nvPicPr>
          <p:cNvPr id="27" name="Bildplatzhalter 26"/>
          <p:cNvPicPr>
            <a:picLocks noGrp="1" noChangeAspect="1"/>
          </p:cNvPicPr>
          <p:nvPr>
            <p:ph type="pic" idx="1"/>
          </p:nvPr>
        </p:nvPicPr>
        <p:blipFill>
          <a:blip r:embed="rId3">
            <a:extLst>
              <a:ext uri="{28A0092B-C50C-407E-A947-70E740481C1C}">
                <a14:useLocalDpi xmlns:a14="http://schemas.microsoft.com/office/drawing/2010/main" val="0"/>
              </a:ext>
            </a:extLst>
          </a:blip>
          <a:srcRect l="3604" r="3604"/>
          <a:stretch>
            <a:fillRect/>
          </a:stretch>
        </p:blipFill>
        <p:spPr>
          <a:xfrm>
            <a:off x="4772025" y="457200"/>
            <a:ext cx="6962775" cy="6483350"/>
          </a:xfrm>
        </p:spPr>
      </p:pic>
      <p:sp>
        <p:nvSpPr>
          <p:cNvPr id="3" name="Inhaltsplatzhalter 2"/>
          <p:cNvSpPr>
            <a:spLocks noGrp="1"/>
          </p:cNvSpPr>
          <p:nvPr>
            <p:ph type="body" sz="half" idx="2"/>
          </p:nvPr>
        </p:nvSpPr>
        <p:spPr>
          <a:xfrm>
            <a:off x="839788" y="2057400"/>
            <a:ext cx="3932237" cy="3811588"/>
          </a:xfrm>
        </p:spPr>
        <p:txBody>
          <a:bodyPr/>
          <a:lstStyle/>
          <a:p>
            <a:pPr marL="0" indent="0">
              <a:buNone/>
            </a:pPr>
            <a:endParaRPr lang="de-DE" dirty="0" smtClean="0"/>
          </a:p>
          <a:p>
            <a:pPr marL="0" indent="0">
              <a:buNone/>
            </a:pPr>
            <a:r>
              <a:rPr lang="de-DE" sz="2000" b="1" dirty="0" smtClean="0"/>
              <a:t>Entwicklung der Katholikenzahl</a:t>
            </a:r>
            <a:endParaRPr lang="de-DE" sz="2000" dirty="0"/>
          </a:p>
          <a:p>
            <a:pPr marL="0" indent="0">
              <a:buNone/>
            </a:pPr>
            <a:r>
              <a:rPr lang="de-DE" sz="2000" b="1" dirty="0"/>
              <a:t>v</a:t>
            </a:r>
            <a:r>
              <a:rPr lang="de-DE" sz="2000" b="1" dirty="0" smtClean="0"/>
              <a:t>on Dezember 2018 – bis 2030</a:t>
            </a:r>
          </a:p>
          <a:p>
            <a:pPr marL="0" indent="0">
              <a:buNone/>
            </a:pPr>
            <a:endParaRPr lang="de-DE" sz="2000" b="1" dirty="0"/>
          </a:p>
          <a:p>
            <a:pPr marL="0" indent="0">
              <a:buNone/>
            </a:pPr>
            <a:endParaRPr lang="de-DE" sz="2000" b="1" dirty="0" smtClean="0"/>
          </a:p>
        </p:txBody>
      </p:sp>
    </p:spTree>
    <p:extLst>
      <p:ext uri="{BB962C8B-B14F-4D97-AF65-F5344CB8AC3E}">
        <p14:creationId xmlns:p14="http://schemas.microsoft.com/office/powerpoint/2010/main" val="3119308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4102990539"/>
              </p:ext>
            </p:extLst>
          </p:nvPr>
        </p:nvGraphicFramePr>
        <p:xfrm>
          <a:off x="637310" y="1011385"/>
          <a:ext cx="10806544" cy="5403268"/>
        </p:xfrm>
        <a:graphic>
          <a:graphicData uri="http://schemas.openxmlformats.org/drawingml/2006/table">
            <a:tbl>
              <a:tblPr firstRow="1" firstCol="1" bandRow="1">
                <a:tableStyleId>{5C22544A-7EE6-4342-B048-85BDC9FD1C3A}</a:tableStyleId>
              </a:tblPr>
              <a:tblGrid>
                <a:gridCol w="2701636">
                  <a:extLst>
                    <a:ext uri="{9D8B030D-6E8A-4147-A177-3AD203B41FA5}">
                      <a16:colId xmlns:a16="http://schemas.microsoft.com/office/drawing/2014/main" val="2490814394"/>
                    </a:ext>
                  </a:extLst>
                </a:gridCol>
                <a:gridCol w="2701636">
                  <a:extLst>
                    <a:ext uri="{9D8B030D-6E8A-4147-A177-3AD203B41FA5}">
                      <a16:colId xmlns:a16="http://schemas.microsoft.com/office/drawing/2014/main" val="2143111783"/>
                    </a:ext>
                  </a:extLst>
                </a:gridCol>
                <a:gridCol w="2701636">
                  <a:extLst>
                    <a:ext uri="{9D8B030D-6E8A-4147-A177-3AD203B41FA5}">
                      <a16:colId xmlns:a16="http://schemas.microsoft.com/office/drawing/2014/main" val="1884797041"/>
                    </a:ext>
                  </a:extLst>
                </a:gridCol>
                <a:gridCol w="2701636">
                  <a:extLst>
                    <a:ext uri="{9D8B030D-6E8A-4147-A177-3AD203B41FA5}">
                      <a16:colId xmlns:a16="http://schemas.microsoft.com/office/drawing/2014/main" val="1414466497"/>
                    </a:ext>
                  </a:extLst>
                </a:gridCol>
              </a:tblGrid>
              <a:tr h="415636">
                <a:tc>
                  <a:txBody>
                    <a:bodyPr/>
                    <a:lstStyle/>
                    <a:p>
                      <a:pPr algn="ctr">
                        <a:spcAft>
                          <a:spcPts val="0"/>
                        </a:spcAft>
                      </a:pPr>
                      <a:r>
                        <a:rPr lang="de-DE" sz="2000">
                          <a:effectLst/>
                        </a:rPr>
                        <a:t>Ort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000">
                          <a:effectLst/>
                        </a:rPr>
                        <a:t>31.12.2018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000">
                          <a:effectLst/>
                        </a:rPr>
                        <a:t>März 2021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e-DE" sz="2000">
                          <a:effectLst/>
                        </a:rPr>
                        <a:t>Prognose 2030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359590"/>
                  </a:ext>
                </a:extLst>
              </a:tr>
              <a:tr h="831272">
                <a:tc>
                  <a:txBody>
                    <a:bodyPr/>
                    <a:lstStyle/>
                    <a:p>
                      <a:pPr>
                        <a:spcAft>
                          <a:spcPts val="0"/>
                        </a:spcAft>
                      </a:pPr>
                      <a:r>
                        <a:rPr lang="de-DE" sz="2000" dirty="0">
                          <a:effectLst/>
                        </a:rPr>
                        <a:t>Dekanat Seligenstadt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b="1" dirty="0" smtClean="0">
                          <a:effectLst/>
                        </a:rPr>
                        <a:t>28608</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b="1" dirty="0" smtClean="0">
                          <a:effectLst/>
                        </a:rPr>
                        <a:t>26705</a:t>
                      </a:r>
                    </a:p>
                    <a:p>
                      <a:pPr>
                        <a:spcAft>
                          <a:spcPts val="0"/>
                        </a:spcAft>
                      </a:pPr>
                      <a:r>
                        <a:rPr lang="de-DE" sz="2000" b="0" dirty="0" smtClean="0">
                          <a:effectLst/>
                        </a:rPr>
                        <a:t>(1903)</a:t>
                      </a:r>
                      <a:endParaRPr lang="de-DE" sz="1100" b="0" dirty="0">
                        <a:effectLst/>
                      </a:endParaRPr>
                    </a:p>
                  </a:txBody>
                  <a:tcPr marL="68580" marR="68580" marT="0" marB="0"/>
                </a:tc>
                <a:tc>
                  <a:txBody>
                    <a:bodyPr/>
                    <a:lstStyle/>
                    <a:p>
                      <a:pPr>
                        <a:spcAft>
                          <a:spcPts val="0"/>
                        </a:spcAft>
                      </a:pPr>
                      <a:r>
                        <a:rPr lang="de-DE" sz="2000" b="1" dirty="0" smtClean="0">
                          <a:effectLst/>
                        </a:rPr>
                        <a:t>21430</a:t>
                      </a:r>
                      <a:endParaRPr lang="de-DE" sz="1100" b="1" dirty="0">
                        <a:effectLst/>
                      </a:endParaRPr>
                    </a:p>
                    <a:p>
                      <a:pPr>
                        <a:spcAft>
                          <a:spcPts val="0"/>
                        </a:spcAft>
                      </a:pPr>
                      <a:r>
                        <a:rPr lang="de-DE" sz="2000" dirty="0" smtClean="0">
                          <a:effectLst/>
                          <a:latin typeface="+mn-lt"/>
                          <a:ea typeface="+mn-ea"/>
                          <a:cs typeface="+mn-cs"/>
                        </a:rPr>
                        <a:t>(7178)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757594"/>
                  </a:ext>
                </a:extLst>
              </a:tr>
              <a:tr h="415636">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8868242"/>
                  </a:ext>
                </a:extLst>
              </a:tr>
              <a:tr h="415636">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606086"/>
                  </a:ext>
                </a:extLst>
              </a:tr>
              <a:tr h="415636">
                <a:tc>
                  <a:txBody>
                    <a:bodyPr/>
                    <a:lstStyle/>
                    <a:p>
                      <a:pPr>
                        <a:spcAft>
                          <a:spcPts val="0"/>
                        </a:spcAft>
                      </a:pPr>
                      <a:r>
                        <a:rPr lang="de-DE" sz="2000">
                          <a:effectLst/>
                        </a:rPr>
                        <a:t>Seligenstadt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9763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9107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effectLst/>
                        </a:rPr>
                        <a:t>7300</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9911916"/>
                  </a:ext>
                </a:extLst>
              </a:tr>
              <a:tr h="415636">
                <a:tc>
                  <a:txBody>
                    <a:bodyPr/>
                    <a:lstStyle/>
                    <a:p>
                      <a:pPr>
                        <a:spcAft>
                          <a:spcPts val="0"/>
                        </a:spcAft>
                      </a:pPr>
                      <a:r>
                        <a:rPr lang="de-DE" sz="2000">
                          <a:effectLst/>
                        </a:rPr>
                        <a:t>Mainhausen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4353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4067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effectLst/>
                        </a:rPr>
                        <a:t>3260</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081165"/>
                  </a:ext>
                </a:extLst>
              </a:tr>
              <a:tr h="415636">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solidFill>
                            <a:srgbClr val="C00000"/>
                          </a:solidFill>
                          <a:effectLst/>
                        </a:rPr>
                        <a:t>14116</a:t>
                      </a:r>
                      <a:r>
                        <a:rPr lang="de-DE" sz="2000" b="1" dirty="0">
                          <a:effectLst/>
                        </a:rPr>
                        <a:t> </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solidFill>
                            <a:srgbClr val="C00000"/>
                          </a:solidFill>
                          <a:effectLst/>
                        </a:rPr>
                        <a:t>13174</a:t>
                      </a:r>
                      <a:r>
                        <a:rPr lang="de-DE" sz="20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solidFill>
                            <a:srgbClr val="C00000"/>
                          </a:solidFill>
                          <a:effectLst/>
                        </a:rPr>
                        <a:t>10560</a:t>
                      </a:r>
                      <a:endParaRPr lang="de-DE"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7459674"/>
                  </a:ext>
                </a:extLst>
              </a:tr>
              <a:tr h="415636">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0758387"/>
                  </a:ext>
                </a:extLst>
              </a:tr>
              <a:tr h="415636">
                <a:tc>
                  <a:txBody>
                    <a:bodyPr/>
                    <a:lstStyle/>
                    <a:p>
                      <a:pPr>
                        <a:spcAft>
                          <a:spcPts val="0"/>
                        </a:spcAft>
                      </a:pPr>
                      <a:r>
                        <a:rPr lang="de-DE" sz="2000">
                          <a:effectLst/>
                        </a:rPr>
                        <a:t>Hainburg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7020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6593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effectLst/>
                        </a:rPr>
                        <a:t>5265</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3572277"/>
                  </a:ext>
                </a:extLst>
              </a:tr>
              <a:tr h="831272">
                <a:tc>
                  <a:txBody>
                    <a:bodyPr/>
                    <a:lstStyle/>
                    <a:p>
                      <a:pPr>
                        <a:spcAft>
                          <a:spcPts val="0"/>
                        </a:spcAft>
                      </a:pPr>
                      <a:r>
                        <a:rPr lang="de-DE" sz="2000">
                          <a:effectLst/>
                        </a:rPr>
                        <a:t>Steinheim/Klein-Auheim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7472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a:effectLst/>
                        </a:rPr>
                        <a:t>6938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effectLst/>
                        </a:rPr>
                        <a:t>5600</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0447127"/>
                  </a:ext>
                </a:extLst>
              </a:tr>
              <a:tr h="415636">
                <a:tc>
                  <a:txBody>
                    <a:bodyPr/>
                    <a:lstStyle/>
                    <a:p>
                      <a:pPr>
                        <a:spcAft>
                          <a:spcPts val="0"/>
                        </a:spcAft>
                      </a:pPr>
                      <a:r>
                        <a:rPr lang="de-DE" sz="20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solidFill>
                            <a:srgbClr val="C00000"/>
                          </a:solidFill>
                          <a:effectLst/>
                        </a:rPr>
                        <a:t>14492</a:t>
                      </a:r>
                      <a:r>
                        <a:rPr lang="de-DE" sz="20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solidFill>
                            <a:srgbClr val="C00000"/>
                          </a:solidFill>
                          <a:effectLst/>
                        </a:rPr>
                        <a:t>13531</a:t>
                      </a:r>
                      <a:r>
                        <a:rPr lang="de-DE" sz="20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de-DE" sz="2000" b="1" dirty="0" smtClean="0">
                          <a:solidFill>
                            <a:srgbClr val="C00000"/>
                          </a:solidFill>
                          <a:effectLst/>
                        </a:rPr>
                        <a:t>10865</a:t>
                      </a:r>
                      <a:endParaRPr lang="de-DE"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807560"/>
                  </a:ext>
                </a:extLst>
              </a:tr>
            </a:tbl>
          </a:graphicData>
        </a:graphic>
      </p:graphicFrame>
    </p:spTree>
    <p:extLst>
      <p:ext uri="{BB962C8B-B14F-4D97-AF65-F5344CB8AC3E}">
        <p14:creationId xmlns:p14="http://schemas.microsoft.com/office/powerpoint/2010/main" val="266623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2050473" y="2189018"/>
            <a:ext cx="8243454" cy="2769989"/>
          </a:xfrm>
          <a:prstGeom prst="rect">
            <a:avLst/>
          </a:prstGeom>
        </p:spPr>
        <p:txBody>
          <a:bodyPr wrap="square">
            <a:spAutoFit/>
          </a:bodyPr>
          <a:lstStyle/>
          <a:p>
            <a:pPr algn="ctr">
              <a:lnSpc>
                <a:spcPct val="150000"/>
              </a:lnSpc>
              <a:spcAft>
                <a:spcPts val="0"/>
              </a:spcAft>
            </a:pPr>
            <a:r>
              <a:rPr lang="de-DE" sz="3200" b="1" dirty="0" smtClean="0">
                <a:solidFill>
                  <a:srgbClr val="FF0000"/>
                </a:solidFill>
                <a:latin typeface="+mj-lt"/>
                <a:ea typeface="Arial Unicode MS"/>
                <a:cs typeface="Arial Unicode MS"/>
              </a:rPr>
              <a:t>Was spricht für eine, was für zwei Pfarreien </a:t>
            </a:r>
            <a:r>
              <a:rPr lang="de-DE" sz="2800" b="1" dirty="0" smtClean="0">
                <a:solidFill>
                  <a:srgbClr val="000000"/>
                </a:solidFill>
                <a:latin typeface="+mj-lt"/>
                <a:ea typeface="Arial Unicode MS"/>
                <a:cs typeface="Arial Unicode MS"/>
              </a:rPr>
              <a:t> Argumente aus der Dekanatsversammlung und den</a:t>
            </a:r>
          </a:p>
          <a:p>
            <a:pPr algn="ctr">
              <a:lnSpc>
                <a:spcPct val="150000"/>
              </a:lnSpc>
              <a:spcAft>
                <a:spcPts val="0"/>
              </a:spcAft>
            </a:pPr>
            <a:r>
              <a:rPr lang="de-DE" sz="2800" b="1" dirty="0" smtClean="0">
                <a:solidFill>
                  <a:srgbClr val="000000"/>
                </a:solidFill>
                <a:latin typeface="+mj-lt"/>
                <a:ea typeface="Arial Unicode MS"/>
                <a:cs typeface="Arial Unicode MS"/>
              </a:rPr>
              <a:t>Beratungen im Dekanatsprojektteam, den Themengruppen und der Dekanatskonferenz. </a:t>
            </a:r>
            <a:endParaRPr lang="de-DE" sz="2800" b="1" dirty="0">
              <a:solidFill>
                <a:srgbClr val="000000"/>
              </a:solidFill>
              <a:latin typeface="+mj-lt"/>
              <a:ea typeface="Arial Unicode MS"/>
              <a:cs typeface="Arial Unicode MS"/>
            </a:endParaRPr>
          </a:p>
        </p:txBody>
      </p:sp>
    </p:spTree>
    <p:extLst>
      <p:ext uri="{BB962C8B-B14F-4D97-AF65-F5344CB8AC3E}">
        <p14:creationId xmlns:p14="http://schemas.microsoft.com/office/powerpoint/2010/main" val="3980345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2182090" y="1704109"/>
            <a:ext cx="8243454" cy="5170646"/>
          </a:xfrm>
          <a:prstGeom prst="rect">
            <a:avLst/>
          </a:prstGeom>
        </p:spPr>
        <p:txBody>
          <a:bodyPr wrap="square">
            <a:spAutoFit/>
          </a:bodyPr>
          <a:lstStyle/>
          <a:p>
            <a:pPr>
              <a:lnSpc>
                <a:spcPct val="150000"/>
              </a:lnSpc>
              <a:spcAft>
                <a:spcPts val="0"/>
              </a:spcAft>
            </a:pPr>
            <a:r>
              <a:rPr lang="de-DE" sz="2000" dirty="0" smtClean="0">
                <a:solidFill>
                  <a:srgbClr val="000000"/>
                </a:solidFill>
                <a:latin typeface="Helvetica Neue"/>
                <a:ea typeface="Arial Unicode MS"/>
                <a:cs typeface="Arial Unicode MS"/>
              </a:rPr>
              <a:t>Inhalt der folgenden Folien</a:t>
            </a:r>
          </a:p>
          <a:p>
            <a:pPr marL="457200" indent="-457200">
              <a:lnSpc>
                <a:spcPct val="150000"/>
              </a:lnSpc>
              <a:spcAft>
                <a:spcPts val="0"/>
              </a:spcAft>
              <a:buFont typeface="+mj-lt"/>
              <a:buAutoNum type="arabicPeriod"/>
            </a:pPr>
            <a:r>
              <a:rPr lang="de-DE" sz="2000" dirty="0" smtClean="0">
                <a:solidFill>
                  <a:srgbClr val="000000"/>
                </a:solidFill>
                <a:latin typeface="Helvetica Neue"/>
                <a:ea typeface="Arial Unicode MS"/>
                <a:cs typeface="Arial Unicode MS"/>
              </a:rPr>
              <a:t>Präambel</a:t>
            </a:r>
          </a:p>
          <a:p>
            <a:pPr marL="457200" indent="-457200">
              <a:lnSpc>
                <a:spcPct val="150000"/>
              </a:lnSpc>
              <a:spcAft>
                <a:spcPts val="0"/>
              </a:spcAft>
              <a:buFont typeface="+mj-lt"/>
              <a:buAutoNum type="arabicPeriod"/>
            </a:pPr>
            <a:r>
              <a:rPr lang="de-DE" sz="2000" dirty="0" smtClean="0">
                <a:solidFill>
                  <a:srgbClr val="000000"/>
                </a:solidFill>
                <a:latin typeface="Helvetica Neue"/>
                <a:ea typeface="Arial Unicode MS"/>
                <a:cs typeface="Arial Unicode MS"/>
              </a:rPr>
              <a:t>Derzeitige Struktur im Dekanat Seligenstadt</a:t>
            </a:r>
          </a:p>
          <a:p>
            <a:pPr marL="457200" indent="-457200">
              <a:lnSpc>
                <a:spcPct val="150000"/>
              </a:lnSpc>
              <a:spcAft>
                <a:spcPts val="0"/>
              </a:spcAft>
              <a:buFont typeface="+mj-lt"/>
              <a:buAutoNum type="arabicPeriod"/>
            </a:pPr>
            <a:r>
              <a:rPr lang="de-DE" sz="2000" dirty="0" smtClean="0">
                <a:solidFill>
                  <a:srgbClr val="000000"/>
                </a:solidFill>
                <a:latin typeface="Helvetica Neue"/>
                <a:ea typeface="Arial Unicode MS"/>
                <a:cs typeface="Arial Unicode MS"/>
              </a:rPr>
              <a:t>Zukünftige Struktur im Dekanat Seligenstadt</a:t>
            </a:r>
          </a:p>
          <a:p>
            <a:pPr marL="914400" lvl="1" indent="-457200">
              <a:lnSpc>
                <a:spcPct val="150000"/>
              </a:lnSpc>
              <a:buFont typeface="Arial" panose="020B0604020202020204" pitchFamily="34" charset="0"/>
              <a:buChar char="•"/>
            </a:pPr>
            <a:r>
              <a:rPr lang="de-DE" sz="2000" dirty="0" smtClean="0">
                <a:solidFill>
                  <a:srgbClr val="000000"/>
                </a:solidFill>
                <a:latin typeface="Helvetica Neue"/>
                <a:ea typeface="Arial Unicode MS"/>
                <a:cs typeface="Arial Unicode MS"/>
              </a:rPr>
              <a:t>Argumente für eine oder zwei Pfarreien</a:t>
            </a:r>
          </a:p>
          <a:p>
            <a:pPr marL="914400" lvl="1" indent="-457200">
              <a:lnSpc>
                <a:spcPct val="150000"/>
              </a:lnSpc>
              <a:buFont typeface="Arial" panose="020B0604020202020204" pitchFamily="34" charset="0"/>
              <a:buChar char="•"/>
            </a:pPr>
            <a:r>
              <a:rPr lang="de-DE" sz="2000" dirty="0" smtClean="0">
                <a:solidFill>
                  <a:srgbClr val="000000"/>
                </a:solidFill>
                <a:latin typeface="Helvetica Neue"/>
                <a:ea typeface="Arial Unicode MS"/>
                <a:cs typeface="Arial Unicode MS"/>
              </a:rPr>
              <a:t>Und was ändert sich – Herausforderungen</a:t>
            </a:r>
          </a:p>
          <a:p>
            <a:pPr marL="914400" lvl="1" indent="-457200">
              <a:lnSpc>
                <a:spcPct val="150000"/>
              </a:lnSpc>
              <a:buFont typeface="Arial" panose="020B0604020202020204" pitchFamily="34" charset="0"/>
              <a:buChar char="•"/>
            </a:pPr>
            <a:r>
              <a:rPr lang="de-DE" sz="2000" dirty="0" smtClean="0">
                <a:solidFill>
                  <a:srgbClr val="000000"/>
                </a:solidFill>
                <a:latin typeface="Helvetica Neue"/>
                <a:ea typeface="Arial Unicode MS"/>
                <a:cs typeface="Arial Unicode MS"/>
              </a:rPr>
              <a:t>Zahlen und Fakten</a:t>
            </a:r>
          </a:p>
          <a:p>
            <a:pPr marL="457200" indent="-457200">
              <a:lnSpc>
                <a:spcPct val="150000"/>
              </a:lnSpc>
              <a:buFont typeface="+mj-lt"/>
              <a:buAutoNum type="arabicPeriod"/>
            </a:pPr>
            <a:r>
              <a:rPr lang="de-DE" sz="2000" dirty="0" smtClean="0">
                <a:solidFill>
                  <a:srgbClr val="000000"/>
                </a:solidFill>
                <a:latin typeface="Helvetica Neue"/>
                <a:ea typeface="Arial Unicode MS"/>
                <a:cs typeface="Arial Unicode MS"/>
              </a:rPr>
              <a:t>Zeitplan</a:t>
            </a:r>
          </a:p>
          <a:p>
            <a:pPr marL="457200" indent="-457200">
              <a:lnSpc>
                <a:spcPct val="150000"/>
              </a:lnSpc>
              <a:buFont typeface="+mj-lt"/>
              <a:buAutoNum type="arabicPeriod"/>
            </a:pPr>
            <a:r>
              <a:rPr lang="de-DE" sz="2000" dirty="0" smtClean="0">
                <a:solidFill>
                  <a:srgbClr val="000000"/>
                </a:solidFill>
                <a:latin typeface="Helvetica Neue"/>
                <a:ea typeface="Arial Unicode MS"/>
                <a:cs typeface="Arial Unicode MS"/>
              </a:rPr>
              <a:t>Ausblick auf den </a:t>
            </a:r>
            <a:r>
              <a:rPr lang="de-DE" sz="2000" dirty="0" smtClean="0">
                <a:solidFill>
                  <a:srgbClr val="000000"/>
                </a:solidFill>
                <a:latin typeface="Helvetica Neue"/>
                <a:ea typeface="Arial Unicode MS"/>
                <a:cs typeface="Arial Unicode MS"/>
              </a:rPr>
              <a:t>weiteren </a:t>
            </a:r>
            <a:r>
              <a:rPr lang="de-DE" sz="2000" dirty="0" smtClean="0">
                <a:solidFill>
                  <a:srgbClr val="000000"/>
                </a:solidFill>
                <a:latin typeface="Helvetica Neue"/>
                <a:ea typeface="Arial Unicode MS"/>
                <a:cs typeface="Arial Unicode MS"/>
              </a:rPr>
              <a:t>Pastoralen Weg (Phase II und III)</a:t>
            </a:r>
          </a:p>
          <a:p>
            <a:pPr marL="457200" indent="-457200">
              <a:lnSpc>
                <a:spcPct val="150000"/>
              </a:lnSpc>
              <a:spcAft>
                <a:spcPts val="0"/>
              </a:spcAft>
              <a:buFont typeface="+mj-lt"/>
              <a:buAutoNum type="arabicPeriod"/>
            </a:pPr>
            <a:endParaRPr lang="de-DE" sz="2000" dirty="0" smtClean="0">
              <a:solidFill>
                <a:srgbClr val="000000"/>
              </a:solidFill>
              <a:latin typeface="Helvetica Neue"/>
              <a:ea typeface="Arial Unicode MS"/>
              <a:cs typeface="Arial Unicode MS"/>
            </a:endParaRPr>
          </a:p>
          <a:p>
            <a:pPr marL="457200" indent="-457200">
              <a:lnSpc>
                <a:spcPct val="150000"/>
              </a:lnSpc>
              <a:spcAft>
                <a:spcPts val="0"/>
              </a:spcAft>
              <a:buFont typeface="+mj-lt"/>
              <a:buAutoNum type="arabicPeriod"/>
            </a:pPr>
            <a:endParaRPr lang="de-DE" sz="2000" dirty="0">
              <a:solidFill>
                <a:srgbClr val="000000"/>
              </a:solidFill>
              <a:latin typeface="Helvetica Neue"/>
              <a:ea typeface="Arial Unicode MS"/>
              <a:cs typeface="Arial Unicode MS"/>
            </a:endParaRPr>
          </a:p>
        </p:txBody>
      </p:sp>
    </p:spTree>
    <p:extLst>
      <p:ext uri="{BB962C8B-B14F-4D97-AF65-F5344CB8AC3E}">
        <p14:creationId xmlns:p14="http://schemas.microsoft.com/office/powerpoint/2010/main" val="63556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eine Pfarrei?</a:t>
            </a:r>
            <a:endParaRPr lang="de-DE" dirty="0"/>
          </a:p>
        </p:txBody>
      </p:sp>
      <p:sp>
        <p:nvSpPr>
          <p:cNvPr id="3" name="Inhaltsplatzhalter 2"/>
          <p:cNvSpPr>
            <a:spLocks noGrp="1"/>
          </p:cNvSpPr>
          <p:nvPr>
            <p:ph idx="1"/>
          </p:nvPr>
        </p:nvSpPr>
        <p:spPr/>
        <p:txBody>
          <a:bodyPr>
            <a:normAutofit/>
          </a:bodyPr>
          <a:lstStyle/>
          <a:p>
            <a:r>
              <a:rPr lang="de-DE" dirty="0" smtClean="0"/>
              <a:t>Es bildet sich ein Netzwerk aus Gemeinden und Kirchorten</a:t>
            </a:r>
          </a:p>
          <a:p>
            <a:endParaRPr lang="de-DE" dirty="0"/>
          </a:p>
          <a:p>
            <a:r>
              <a:rPr lang="de-DE" dirty="0" smtClean="0"/>
              <a:t>Die Profile der einzelnen Gemeinden bleiben erhalten</a:t>
            </a:r>
          </a:p>
          <a:p>
            <a:endParaRPr lang="de-DE" dirty="0"/>
          </a:p>
          <a:p>
            <a:r>
              <a:rPr lang="de-DE" dirty="0" smtClean="0"/>
              <a:t>Positiver „Verwässerungseffekt“: Keine dominierende „Alt-Pfarrei“</a:t>
            </a:r>
          </a:p>
          <a:p>
            <a:endParaRPr lang="de-DE" dirty="0"/>
          </a:p>
          <a:p>
            <a:r>
              <a:rPr lang="de-DE" dirty="0" smtClean="0"/>
              <a:t>Es entsteht eine Vielfalt an Ideen, gegenseitigen Anregungen</a:t>
            </a:r>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3622064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eine Pfarrei?</a:t>
            </a:r>
            <a:endParaRPr lang="de-DE" dirty="0"/>
          </a:p>
        </p:txBody>
      </p:sp>
      <p:sp>
        <p:nvSpPr>
          <p:cNvPr id="3" name="Inhaltsplatzhalter 2"/>
          <p:cNvSpPr>
            <a:spLocks noGrp="1"/>
          </p:cNvSpPr>
          <p:nvPr>
            <p:ph idx="1"/>
          </p:nvPr>
        </p:nvSpPr>
        <p:spPr/>
        <p:txBody>
          <a:bodyPr>
            <a:normAutofit lnSpcReduction="10000"/>
          </a:bodyPr>
          <a:lstStyle/>
          <a:p>
            <a:r>
              <a:rPr lang="de-DE" dirty="0" smtClean="0"/>
              <a:t>Synergieeffekte in wirtschaftlicher und finanzieller Hinsicht</a:t>
            </a:r>
          </a:p>
          <a:p>
            <a:endParaRPr lang="de-DE" dirty="0"/>
          </a:p>
          <a:p>
            <a:r>
              <a:rPr lang="de-DE" dirty="0" smtClean="0"/>
              <a:t>Vereinfachung der Verwaltung im zentralen Pfarrbüro</a:t>
            </a:r>
          </a:p>
          <a:p>
            <a:endParaRPr lang="de-DE" dirty="0"/>
          </a:p>
          <a:p>
            <a:r>
              <a:rPr lang="de-DE" dirty="0"/>
              <a:t>Einheitliche Öffentlichkeitsarbeit </a:t>
            </a:r>
          </a:p>
          <a:p>
            <a:pPr marL="0" indent="0">
              <a:buNone/>
            </a:pPr>
            <a:r>
              <a:rPr lang="de-DE" dirty="0"/>
              <a:t>	(Pfarrbrief, Website, </a:t>
            </a:r>
            <a:r>
              <a:rPr lang="de-DE" dirty="0" err="1"/>
              <a:t>Social</a:t>
            </a:r>
            <a:r>
              <a:rPr lang="de-DE" dirty="0"/>
              <a:t> Media, Presse</a:t>
            </a:r>
            <a:r>
              <a:rPr lang="de-DE" dirty="0" smtClean="0"/>
              <a:t>)</a:t>
            </a:r>
          </a:p>
          <a:p>
            <a:pPr marL="0" indent="0">
              <a:buNone/>
            </a:pPr>
            <a:endParaRPr lang="de-DE" dirty="0"/>
          </a:p>
          <a:p>
            <a:r>
              <a:rPr lang="de-DE" dirty="0" smtClean="0"/>
              <a:t>Gemeinsame Nutzung von Ressourcen (Personal, Material, Immobilien)</a:t>
            </a:r>
          </a:p>
          <a:p>
            <a:pPr marL="0" indent="0">
              <a:buNone/>
            </a:pPr>
            <a:endParaRPr lang="de-DE" dirty="0" smtClean="0"/>
          </a:p>
          <a:p>
            <a:endParaRPr lang="de-DE" dirty="0" smtClean="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795320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eine Pfarrei?</a:t>
            </a:r>
            <a:endParaRPr lang="de-DE" dirty="0"/>
          </a:p>
        </p:txBody>
      </p:sp>
      <p:sp>
        <p:nvSpPr>
          <p:cNvPr id="3" name="Inhaltsplatzhalter 2"/>
          <p:cNvSpPr>
            <a:spLocks noGrp="1"/>
          </p:cNvSpPr>
          <p:nvPr>
            <p:ph idx="1"/>
          </p:nvPr>
        </p:nvSpPr>
        <p:spPr/>
        <p:txBody>
          <a:bodyPr>
            <a:normAutofit/>
          </a:bodyPr>
          <a:lstStyle/>
          <a:p>
            <a:pPr>
              <a:lnSpc>
                <a:spcPct val="150000"/>
              </a:lnSpc>
            </a:pPr>
            <a:r>
              <a:rPr lang="de-DE" dirty="0" smtClean="0"/>
              <a:t>Nur der leitende Pfarrer hat Verwaltungsaufgaben, die weiteren Hauptamtlichen können sich vermehrt pastoralen Aufgaben widmen.</a:t>
            </a:r>
          </a:p>
          <a:p>
            <a:pPr>
              <a:lnSpc>
                <a:spcPct val="150000"/>
              </a:lnSpc>
            </a:pPr>
            <a:r>
              <a:rPr lang="de-DE" dirty="0" smtClean="0"/>
              <a:t>Erleichterung des Personaleinsatzes durch mehr Flexibilität</a:t>
            </a:r>
          </a:p>
          <a:p>
            <a:pPr>
              <a:lnSpc>
                <a:spcPct val="150000"/>
              </a:lnSpc>
            </a:pPr>
            <a:r>
              <a:rPr lang="de-DE" dirty="0" smtClean="0"/>
              <a:t>Einsatz der Hauptamtlichen nach den verschiedenen Charismen</a:t>
            </a:r>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1246676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eine Pfarrei?</a:t>
            </a:r>
            <a:endParaRPr lang="de-DE" dirty="0"/>
          </a:p>
        </p:txBody>
      </p:sp>
      <p:sp>
        <p:nvSpPr>
          <p:cNvPr id="3" name="Inhaltsplatzhalter 2"/>
          <p:cNvSpPr>
            <a:spLocks noGrp="1"/>
          </p:cNvSpPr>
          <p:nvPr>
            <p:ph idx="1"/>
          </p:nvPr>
        </p:nvSpPr>
        <p:spPr/>
        <p:txBody>
          <a:bodyPr>
            <a:normAutofit/>
          </a:bodyPr>
          <a:lstStyle/>
          <a:p>
            <a:pPr>
              <a:lnSpc>
                <a:spcPct val="150000"/>
              </a:lnSpc>
            </a:pPr>
            <a:r>
              <a:rPr lang="de-DE" dirty="0" smtClean="0"/>
              <a:t>Gemeinsame Organisation der Katechese (Taufe, Firmung, Erstkommunion, u.a.)</a:t>
            </a:r>
          </a:p>
          <a:p>
            <a:pPr>
              <a:lnSpc>
                <a:spcPct val="150000"/>
              </a:lnSpc>
            </a:pPr>
            <a:r>
              <a:rPr lang="de-DE" dirty="0" smtClean="0"/>
              <a:t>Angebote für Zielgruppen lassen sich besser koordinieren</a:t>
            </a:r>
          </a:p>
          <a:p>
            <a:pPr>
              <a:lnSpc>
                <a:spcPct val="150000"/>
              </a:lnSpc>
            </a:pPr>
            <a:r>
              <a:rPr lang="de-DE" dirty="0" smtClean="0"/>
              <a:t>Gemeinsame Projekte lassen sich leichter entwickeln, z.B. im Bereich Jugend</a:t>
            </a:r>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338367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eine Pfarrei?</a:t>
            </a:r>
            <a:endParaRPr lang="de-DE" dirty="0"/>
          </a:p>
        </p:txBody>
      </p:sp>
      <p:sp>
        <p:nvSpPr>
          <p:cNvPr id="3" name="Inhaltsplatzhalter 2"/>
          <p:cNvSpPr>
            <a:spLocks noGrp="1"/>
          </p:cNvSpPr>
          <p:nvPr>
            <p:ph idx="1"/>
          </p:nvPr>
        </p:nvSpPr>
        <p:spPr/>
        <p:txBody>
          <a:bodyPr>
            <a:normAutofit/>
          </a:bodyPr>
          <a:lstStyle/>
          <a:p>
            <a:pPr marL="0" indent="0" algn="ctr">
              <a:lnSpc>
                <a:spcPct val="150000"/>
              </a:lnSpc>
              <a:buNone/>
            </a:pPr>
            <a:r>
              <a:rPr lang="de-DE" sz="3600" dirty="0" smtClean="0"/>
              <a:t>Keine weitere Fusionsnotwendigkeiten </a:t>
            </a:r>
          </a:p>
          <a:p>
            <a:pPr marL="0" indent="0" algn="ctr">
              <a:lnSpc>
                <a:spcPct val="150000"/>
              </a:lnSpc>
              <a:buNone/>
            </a:pPr>
            <a:r>
              <a:rPr lang="de-DE" sz="3600" dirty="0" smtClean="0"/>
              <a:t>in den nächsten Jahren!</a:t>
            </a:r>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83804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zwei Pfarreien?</a:t>
            </a:r>
            <a:endParaRPr lang="de-DE" dirty="0"/>
          </a:p>
        </p:txBody>
      </p:sp>
      <p:sp>
        <p:nvSpPr>
          <p:cNvPr id="3" name="Inhaltsplatzhalter 2"/>
          <p:cNvSpPr>
            <a:spLocks noGrp="1"/>
          </p:cNvSpPr>
          <p:nvPr>
            <p:ph idx="1"/>
          </p:nvPr>
        </p:nvSpPr>
        <p:spPr/>
        <p:txBody>
          <a:bodyPr>
            <a:normAutofit/>
          </a:bodyPr>
          <a:lstStyle/>
          <a:p>
            <a:pPr marL="0" indent="0">
              <a:buNone/>
            </a:pPr>
            <a:endParaRPr lang="de-DE" dirty="0" smtClean="0"/>
          </a:p>
          <a:p>
            <a:pPr marL="0" indent="0" algn="ctr">
              <a:buNone/>
            </a:pPr>
            <a:r>
              <a:rPr lang="de-DE" sz="3600" dirty="0" smtClean="0"/>
              <a:t>Das Bistum verlangt keine „Großpfarrei“!</a:t>
            </a:r>
            <a:endParaRPr lang="de-DE" sz="3600"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178163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zwei Pfarreien?</a:t>
            </a:r>
            <a:endParaRPr lang="de-DE" dirty="0"/>
          </a:p>
        </p:txBody>
      </p:sp>
      <p:sp>
        <p:nvSpPr>
          <p:cNvPr id="3" name="Inhaltsplatzhalter 2"/>
          <p:cNvSpPr>
            <a:spLocks noGrp="1"/>
          </p:cNvSpPr>
          <p:nvPr>
            <p:ph idx="1"/>
          </p:nvPr>
        </p:nvSpPr>
        <p:spPr/>
        <p:txBody>
          <a:bodyPr>
            <a:normAutofit/>
          </a:bodyPr>
          <a:lstStyle/>
          <a:p>
            <a:r>
              <a:rPr lang="de-DE" dirty="0"/>
              <a:t>Der leitende Pfarrer hat mehr Zeit für die </a:t>
            </a:r>
            <a:r>
              <a:rPr lang="de-DE" dirty="0" smtClean="0"/>
              <a:t>Seelsorge</a:t>
            </a:r>
          </a:p>
          <a:p>
            <a:pPr marL="0" indent="0">
              <a:buNone/>
            </a:pPr>
            <a:endParaRPr lang="de-DE" dirty="0"/>
          </a:p>
          <a:p>
            <a:r>
              <a:rPr lang="de-DE" dirty="0" smtClean="0"/>
              <a:t>Die Kommunikation zwischen Haupt- und Nebenamtlichen wird erleichtert</a:t>
            </a:r>
          </a:p>
          <a:p>
            <a:pPr marL="0" indent="0">
              <a:buNone/>
            </a:pPr>
            <a:endParaRPr lang="de-DE" dirty="0" smtClean="0"/>
          </a:p>
          <a:p>
            <a:r>
              <a:rPr lang="de-DE" dirty="0" smtClean="0"/>
              <a:t>Pfarreirat und Verwaltungsrat sind eine überschaubare Größe</a:t>
            </a:r>
          </a:p>
          <a:p>
            <a:pPr marL="0" indent="0">
              <a:buNone/>
            </a:pPr>
            <a:endParaRPr lang="de-DE" dirty="0"/>
          </a:p>
          <a:p>
            <a:r>
              <a:rPr lang="de-DE" dirty="0" smtClean="0"/>
              <a:t>Es sind weniger Konflikte zu erwarten</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4032272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zwei Pfarreien?</a:t>
            </a:r>
            <a:endParaRPr lang="de-DE" dirty="0"/>
          </a:p>
        </p:txBody>
      </p:sp>
      <p:sp>
        <p:nvSpPr>
          <p:cNvPr id="3" name="Inhaltsplatzhalter 2"/>
          <p:cNvSpPr>
            <a:spLocks noGrp="1"/>
          </p:cNvSpPr>
          <p:nvPr>
            <p:ph idx="1"/>
          </p:nvPr>
        </p:nvSpPr>
        <p:spPr/>
        <p:txBody>
          <a:bodyPr/>
          <a:lstStyle/>
          <a:p>
            <a:r>
              <a:rPr lang="de-DE" dirty="0" smtClean="0"/>
              <a:t>Zentrales Pfarrbüro ist einfacher zu erreichen</a:t>
            </a:r>
          </a:p>
          <a:p>
            <a:endParaRPr lang="de-DE" dirty="0"/>
          </a:p>
          <a:p>
            <a:r>
              <a:rPr lang="de-DE" dirty="0" smtClean="0"/>
              <a:t>Keine Überforderung der Verwaltung</a:t>
            </a:r>
          </a:p>
          <a:p>
            <a:pPr marL="0" indent="0">
              <a:buNone/>
            </a:pPr>
            <a:endParaRPr lang="de-DE" dirty="0" smtClean="0"/>
          </a:p>
          <a:p>
            <a:r>
              <a:rPr lang="de-DE" dirty="0" smtClean="0"/>
              <a:t>Bedürfnisse der kleineren „Alt-Pfarreien“ werden besser wahrgenommen</a:t>
            </a:r>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63309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zwei Pfarreien?</a:t>
            </a:r>
            <a:endParaRPr lang="de-DE" dirty="0"/>
          </a:p>
        </p:txBody>
      </p:sp>
      <p:sp>
        <p:nvSpPr>
          <p:cNvPr id="3" name="Inhaltsplatzhalter 2"/>
          <p:cNvSpPr>
            <a:spLocks noGrp="1"/>
          </p:cNvSpPr>
          <p:nvPr>
            <p:ph idx="1"/>
          </p:nvPr>
        </p:nvSpPr>
        <p:spPr/>
        <p:txBody>
          <a:bodyPr/>
          <a:lstStyle/>
          <a:p>
            <a:endParaRPr lang="de-DE" dirty="0" smtClean="0"/>
          </a:p>
          <a:p>
            <a:r>
              <a:rPr lang="de-DE" dirty="0" smtClean="0"/>
              <a:t>Der pastorale Raum bleibt überschaubarer</a:t>
            </a:r>
          </a:p>
          <a:p>
            <a:pPr marL="0" indent="0">
              <a:buNone/>
            </a:pPr>
            <a:endParaRPr lang="de-DE" dirty="0" smtClean="0"/>
          </a:p>
          <a:p>
            <a:r>
              <a:rPr lang="de-DE" dirty="0" smtClean="0"/>
              <a:t>Kürzere Wege innerhalb der neuen Pfarrei</a:t>
            </a:r>
          </a:p>
          <a:p>
            <a:endParaRPr lang="de-DE" dirty="0"/>
          </a:p>
          <a:p>
            <a:r>
              <a:rPr lang="de-DE" dirty="0" smtClean="0"/>
              <a:t>Mehr Nähe bleibt erhalten</a:t>
            </a:r>
          </a:p>
          <a:p>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129022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zwei Pfarreien?</a:t>
            </a:r>
            <a:endParaRPr lang="de-DE" dirty="0"/>
          </a:p>
        </p:txBody>
      </p:sp>
      <p:sp>
        <p:nvSpPr>
          <p:cNvPr id="3" name="Inhaltsplatzhalter 2"/>
          <p:cNvSpPr>
            <a:spLocks noGrp="1"/>
          </p:cNvSpPr>
          <p:nvPr>
            <p:ph idx="1"/>
          </p:nvPr>
        </p:nvSpPr>
        <p:spPr/>
        <p:txBody>
          <a:bodyPr/>
          <a:lstStyle/>
          <a:p>
            <a:r>
              <a:rPr lang="de-DE" dirty="0" smtClean="0"/>
              <a:t>Keine zu große Vielfalt der Ideen</a:t>
            </a:r>
          </a:p>
          <a:p>
            <a:endParaRPr lang="de-DE" dirty="0"/>
          </a:p>
          <a:p>
            <a:r>
              <a:rPr lang="de-DE" dirty="0" smtClean="0"/>
              <a:t>Einheitlichkeit ist besser zu erreichen</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11044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4" name="Rechteck 3"/>
          <p:cNvSpPr/>
          <p:nvPr/>
        </p:nvSpPr>
        <p:spPr>
          <a:xfrm>
            <a:off x="1690255" y="1767007"/>
            <a:ext cx="8797635" cy="4216539"/>
          </a:xfrm>
          <a:prstGeom prst="rect">
            <a:avLst/>
          </a:prstGeom>
        </p:spPr>
        <p:txBody>
          <a:bodyPr wrap="square">
            <a:spAutoFit/>
          </a:bodyPr>
          <a:lstStyle/>
          <a:p>
            <a:pPr>
              <a:spcAft>
                <a:spcPts val="0"/>
              </a:spcAft>
            </a:pPr>
            <a:r>
              <a:rPr lang="de-DE" sz="2400" b="1" dirty="0">
                <a:solidFill>
                  <a:srgbClr val="000000"/>
                </a:solidFill>
                <a:latin typeface="Helvetica Neue"/>
                <a:ea typeface="Arial Unicode MS"/>
                <a:cs typeface="Arial Unicode MS"/>
              </a:rPr>
              <a:t>PRÄAMBEL</a:t>
            </a:r>
            <a:endParaRPr lang="de-DE" sz="2000" dirty="0">
              <a:solidFill>
                <a:srgbClr val="000000"/>
              </a:solidFill>
              <a:latin typeface="Helvetica Neue"/>
              <a:ea typeface="Arial Unicode MS"/>
              <a:cs typeface="Arial Unicode MS"/>
            </a:endParaRPr>
          </a:p>
          <a:p>
            <a:pPr>
              <a:spcAft>
                <a:spcPts val="0"/>
              </a:spcAft>
            </a:pPr>
            <a:r>
              <a:rPr lang="de-DE" sz="2000" dirty="0">
                <a:solidFill>
                  <a:srgbClr val="000000"/>
                </a:solidFill>
                <a:latin typeface="Helvetica Neue"/>
                <a:ea typeface="Arial Unicode MS"/>
                <a:cs typeface="Arial Unicode MS"/>
              </a:rPr>
              <a:t> </a:t>
            </a:r>
          </a:p>
          <a:p>
            <a:pPr algn="ctr">
              <a:spcAft>
                <a:spcPts val="0"/>
              </a:spcAft>
            </a:pPr>
            <a:r>
              <a:rPr lang="de-DE" sz="2400" b="1" dirty="0">
                <a:solidFill>
                  <a:srgbClr val="000000"/>
                </a:solidFill>
                <a:latin typeface="Helvetica Neue"/>
                <a:ea typeface="Arial Unicode MS"/>
                <a:cs typeface="Arial Unicode MS"/>
              </a:rPr>
              <a:t>So wollen wir auf dem pastoralen Weg und als neue Pfarrei den </a:t>
            </a:r>
            <a:br>
              <a:rPr lang="de-DE" sz="2400" b="1" dirty="0">
                <a:solidFill>
                  <a:srgbClr val="000000"/>
                </a:solidFill>
                <a:latin typeface="Helvetica Neue"/>
                <a:ea typeface="Arial Unicode MS"/>
                <a:cs typeface="Arial Unicode MS"/>
              </a:rPr>
            </a:br>
            <a:r>
              <a:rPr lang="de-DE" sz="2400" b="1" dirty="0">
                <a:solidFill>
                  <a:srgbClr val="000000"/>
                </a:solidFill>
                <a:latin typeface="Helvetica Neue"/>
                <a:ea typeface="Arial Unicode MS"/>
                <a:cs typeface="Arial Unicode MS"/>
              </a:rPr>
              <a:t>„</a:t>
            </a:r>
            <a:r>
              <a:rPr lang="de-DE" sz="2400" b="1" i="1" dirty="0">
                <a:solidFill>
                  <a:srgbClr val="000000"/>
                </a:solidFill>
                <a:latin typeface="Helvetica Neue"/>
                <a:ea typeface="Arial Unicode MS"/>
                <a:cs typeface="Arial Unicode MS"/>
              </a:rPr>
              <a:t>GLAUBEN leben und KIRCHE neu gestalten“</a:t>
            </a:r>
            <a:endParaRPr lang="de-DE" sz="2000" dirty="0">
              <a:solidFill>
                <a:srgbClr val="000000"/>
              </a:solidFill>
              <a:latin typeface="Helvetica Neue"/>
              <a:ea typeface="Arial Unicode MS"/>
              <a:cs typeface="Arial Unicode MS"/>
            </a:endParaRPr>
          </a:p>
          <a:p>
            <a:pPr algn="ctr">
              <a:spcAft>
                <a:spcPts val="0"/>
              </a:spcAft>
            </a:pPr>
            <a:r>
              <a:rPr lang="de-DE" sz="2000" b="1" i="1" dirty="0">
                <a:solidFill>
                  <a:srgbClr val="000000"/>
                </a:solidFill>
                <a:latin typeface="Helvetica Neue"/>
                <a:ea typeface="Arial Unicode MS"/>
                <a:cs typeface="Arial Unicode MS"/>
              </a:rPr>
              <a:t> </a:t>
            </a:r>
            <a:endParaRPr lang="de-DE" sz="2000" dirty="0">
              <a:solidFill>
                <a:srgbClr val="000000"/>
              </a:solidFill>
              <a:latin typeface="Helvetica Neue"/>
              <a:ea typeface="Arial Unicode MS"/>
              <a:cs typeface="Arial Unicode MS"/>
            </a:endParaRPr>
          </a:p>
          <a:p>
            <a:pPr>
              <a:spcAft>
                <a:spcPts val="0"/>
              </a:spcAft>
            </a:pPr>
            <a:r>
              <a:rPr lang="de-DE" sz="2000" dirty="0">
                <a:solidFill>
                  <a:srgbClr val="000000"/>
                </a:solidFill>
                <a:latin typeface="Helvetica Neue"/>
                <a:ea typeface="Arial Unicode MS"/>
                <a:cs typeface="Arial Unicode MS"/>
              </a:rPr>
              <a:t> </a:t>
            </a:r>
          </a:p>
          <a:p>
            <a:pPr algn="ctr">
              <a:spcAft>
                <a:spcPts val="0"/>
              </a:spcAft>
            </a:pPr>
            <a:r>
              <a:rPr lang="de-DE" sz="3200" b="1" dirty="0">
                <a:solidFill>
                  <a:srgbClr val="000000"/>
                </a:solidFill>
                <a:latin typeface="Helvetica Neue"/>
                <a:ea typeface="Arial Unicode MS"/>
                <a:cs typeface="Arial Unicode MS"/>
              </a:rPr>
              <a:t>„Ich bin bei Euch alle Tage bis zum Ende der Welt“</a:t>
            </a:r>
            <a:br>
              <a:rPr lang="de-DE" sz="3200" b="1" dirty="0">
                <a:solidFill>
                  <a:srgbClr val="000000"/>
                </a:solidFill>
                <a:latin typeface="Helvetica Neue"/>
                <a:ea typeface="Arial Unicode MS"/>
                <a:cs typeface="Arial Unicode MS"/>
              </a:rPr>
            </a:br>
            <a:r>
              <a:rPr lang="de-DE" sz="2400" dirty="0">
                <a:solidFill>
                  <a:srgbClr val="000000"/>
                </a:solidFill>
                <a:latin typeface="Helvetica Neue"/>
                <a:ea typeface="Arial Unicode MS"/>
                <a:cs typeface="Arial Unicode MS"/>
              </a:rPr>
              <a:t>(</a:t>
            </a:r>
            <a:r>
              <a:rPr lang="de-DE" sz="2000" dirty="0" err="1">
                <a:solidFill>
                  <a:srgbClr val="000000"/>
                </a:solidFill>
                <a:latin typeface="Helvetica Neue"/>
                <a:ea typeface="Arial Unicode MS"/>
                <a:cs typeface="Arial Unicode MS"/>
              </a:rPr>
              <a:t>Mt</a:t>
            </a:r>
            <a:r>
              <a:rPr lang="de-DE" sz="2000" dirty="0">
                <a:solidFill>
                  <a:srgbClr val="000000"/>
                </a:solidFill>
                <a:latin typeface="Helvetica Neue"/>
                <a:ea typeface="Arial Unicode MS"/>
                <a:cs typeface="Arial Unicode MS"/>
              </a:rPr>
              <a:t> 28,18-20)</a:t>
            </a:r>
          </a:p>
          <a:p>
            <a:pPr algn="ctr">
              <a:spcAft>
                <a:spcPts val="0"/>
              </a:spcAft>
            </a:pPr>
            <a:r>
              <a:rPr lang="de-DE" sz="2400" b="1" dirty="0">
                <a:solidFill>
                  <a:srgbClr val="000000"/>
                </a:solidFill>
                <a:latin typeface="Helvetica Neue"/>
                <a:ea typeface="Arial Unicode MS"/>
                <a:cs typeface="Arial Unicode MS"/>
              </a:rPr>
              <a:t> </a:t>
            </a:r>
            <a:endParaRPr lang="de-DE" sz="1600" dirty="0">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4507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spricht für zwei Pfarreien?</a:t>
            </a:r>
            <a:endParaRPr lang="de-DE" dirty="0"/>
          </a:p>
        </p:txBody>
      </p:sp>
      <p:sp>
        <p:nvSpPr>
          <p:cNvPr id="3" name="Inhaltsplatzhalter 2"/>
          <p:cNvSpPr>
            <a:spLocks noGrp="1"/>
          </p:cNvSpPr>
          <p:nvPr>
            <p:ph idx="1"/>
          </p:nvPr>
        </p:nvSpPr>
        <p:spPr/>
        <p:txBody>
          <a:bodyPr/>
          <a:lstStyle/>
          <a:p>
            <a:pPr marL="0" indent="0">
              <a:buNone/>
            </a:pPr>
            <a:endParaRPr lang="de-DE" dirty="0" smtClean="0"/>
          </a:p>
          <a:p>
            <a:r>
              <a:rPr lang="de-DE" dirty="0" smtClean="0"/>
              <a:t>Erhalt des „Bewährten“</a:t>
            </a:r>
          </a:p>
          <a:p>
            <a:pPr marL="0" indent="0">
              <a:buNone/>
            </a:pPr>
            <a:endParaRPr lang="de-DE" dirty="0" smtClean="0"/>
          </a:p>
          <a:p>
            <a:r>
              <a:rPr lang="de-DE" dirty="0"/>
              <a:t>Weniger Neuerungen     </a:t>
            </a:r>
            <a:endParaRPr lang="de-DE" dirty="0" smtClean="0"/>
          </a:p>
          <a:p>
            <a:endParaRPr lang="de-DE" dirty="0"/>
          </a:p>
          <a:p>
            <a:pPr marL="0" indent="0" algn="ctr">
              <a:buNone/>
            </a:pPr>
            <a:r>
              <a:rPr lang="de-DE" sz="9600" b="1" dirty="0" smtClean="0">
                <a:solidFill>
                  <a:srgbClr val="FF0000"/>
                </a:solidFill>
              </a:rPr>
              <a:t>?</a:t>
            </a:r>
            <a:endParaRPr lang="de-DE" sz="9600" b="1" dirty="0">
              <a:solidFill>
                <a:srgbClr val="FF0000"/>
              </a:solidFill>
            </a:endParaRPr>
          </a:p>
          <a:p>
            <a:endParaRPr lang="de-DE" dirty="0" smtClean="0"/>
          </a:p>
          <a:p>
            <a:endParaRPr lang="de-DE" dirty="0"/>
          </a:p>
          <a:p>
            <a:pPr marL="0" indent="0">
              <a:buNone/>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109929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p:txBody>
          <a:bodyPr/>
          <a:lstStyle/>
          <a:p>
            <a:pPr marL="0" indent="0">
              <a:buNone/>
            </a:pPr>
            <a:r>
              <a:rPr lang="de-DE" dirty="0" smtClean="0"/>
              <a:t>Egal, für welches Modell (eine oder zwei Pfarreien) Sie sich entscheiden, die neue Pfarrei wird sich </a:t>
            </a:r>
            <a:r>
              <a:rPr lang="de-DE" dirty="0" smtClean="0">
                <a:solidFill>
                  <a:srgbClr val="FF0000"/>
                </a:solidFill>
              </a:rPr>
              <a:t>grundlegend</a:t>
            </a:r>
            <a:r>
              <a:rPr lang="de-DE" dirty="0" smtClean="0"/>
              <a:t> von dem unterscheiden, was Sie heute als Pfarrei kennen.</a:t>
            </a:r>
          </a:p>
          <a:p>
            <a:pPr marL="0" indent="0">
              <a:buNone/>
            </a:pPr>
            <a:endParaRPr lang="de-DE" dirty="0"/>
          </a:p>
          <a:p>
            <a:pPr marL="0" indent="0">
              <a:buNone/>
            </a:pPr>
            <a:r>
              <a:rPr lang="de-DE" dirty="0" smtClean="0"/>
              <a:t>Die Vielfältigkeit in den Gemeinden soll erhalten bleiben. </a:t>
            </a:r>
          </a:p>
          <a:p>
            <a:pPr marL="0" indent="0">
              <a:buNone/>
            </a:pPr>
            <a:r>
              <a:rPr lang="de-DE" dirty="0" smtClean="0"/>
              <a:t>Die neue Pfarrei bildet das „schützende Dach“, das vielfältiges Leben ermöglichen soll.</a:t>
            </a:r>
          </a:p>
          <a:p>
            <a:pPr marL="0" indent="0">
              <a:buNone/>
            </a:pPr>
            <a:r>
              <a:rPr lang="de-DE" dirty="0" smtClean="0"/>
              <a:t>Es entsteht ein Netzwerk von Gemeinden und Kirchorten.</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4233633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normAutofit/>
          </a:bodyPr>
          <a:lstStyle/>
          <a:p>
            <a:pPr marL="0" indent="0">
              <a:buNone/>
            </a:pPr>
            <a:r>
              <a:rPr lang="de-DE" sz="3200" b="1" dirty="0" smtClean="0"/>
              <a:t>Personal</a:t>
            </a:r>
          </a:p>
          <a:p>
            <a:pPr marL="0" indent="0">
              <a:buNone/>
            </a:pPr>
            <a:r>
              <a:rPr lang="de-DE" dirty="0" smtClean="0"/>
              <a:t>Jede neue Pfarrei erhält einen leitenden Pfarrer und eine/n Koordinator/in. Unterstützt wird er von einer Verwaltungsfachkraft. Das Team der Hauptamtlichen wird kleiner und wird Schwerpunkte setzen müssen</a:t>
            </a:r>
            <a:r>
              <a:rPr lang="de-DE" dirty="0"/>
              <a:t>. </a:t>
            </a:r>
            <a:endParaRPr lang="de-DE" dirty="0" smtClean="0"/>
          </a:p>
          <a:p>
            <a:pPr marL="0" indent="0">
              <a:buNone/>
            </a:pPr>
            <a:r>
              <a:rPr lang="de-DE" dirty="0" smtClean="0"/>
              <a:t>Ehrenamtliche Teams werden für unterschiedliche Aufgaben ausgebildet, begleitet und beauftragt.</a:t>
            </a:r>
            <a:endParaRPr lang="de-DE" dirty="0"/>
          </a:p>
          <a:p>
            <a:pPr marL="0" indent="0">
              <a:buNone/>
            </a:pPr>
            <a:endParaRPr lang="de-DE" dirty="0"/>
          </a:p>
          <a:p>
            <a:pPr marL="0" indent="0">
              <a:buNone/>
            </a:pP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757227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dirty="0" smtClean="0"/>
              <a:t>Herausforderungen</a:t>
            </a:r>
          </a:p>
          <a:p>
            <a:pPr>
              <a:buFontTx/>
              <a:buChar char="-"/>
            </a:pPr>
            <a:endParaRPr lang="de-DE" dirty="0" smtClean="0"/>
          </a:p>
          <a:p>
            <a:pPr>
              <a:buFontTx/>
              <a:buChar char="-"/>
            </a:pPr>
            <a:r>
              <a:rPr lang="de-DE" dirty="0" smtClean="0"/>
              <a:t>Teamfähigkeit entwickeln</a:t>
            </a:r>
          </a:p>
          <a:p>
            <a:pPr>
              <a:buFontTx/>
              <a:buChar char="-"/>
            </a:pPr>
            <a:r>
              <a:rPr lang="de-DE" dirty="0" smtClean="0"/>
              <a:t>Die guten Ideen der anderen Wertschätzen</a:t>
            </a:r>
          </a:p>
          <a:p>
            <a:pPr>
              <a:buFontTx/>
              <a:buChar char="-"/>
            </a:pPr>
            <a:r>
              <a:rPr lang="de-DE" dirty="0" smtClean="0"/>
              <a:t>Nicht alles selber machen wollen</a:t>
            </a:r>
          </a:p>
          <a:p>
            <a:pPr>
              <a:buFontTx/>
              <a:buChar char="-"/>
            </a:pPr>
            <a:r>
              <a:rPr lang="de-DE" dirty="0" smtClean="0"/>
              <a:t>Konflikte sehen, ansprechen und nach Lösungen suchen</a:t>
            </a:r>
          </a:p>
          <a:p>
            <a:pPr>
              <a:buFontTx/>
              <a:buChar char="-"/>
            </a:pP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4259505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sz="3200" b="1" dirty="0" smtClean="0"/>
              <a:t>Eucharistiefeiern</a:t>
            </a:r>
          </a:p>
          <a:p>
            <a:pPr marL="0" indent="0">
              <a:buNone/>
            </a:pPr>
            <a:r>
              <a:rPr lang="de-DE" dirty="0" smtClean="0"/>
              <a:t>Die Zahl der sonntäglichen Eucharistiefeiern wird deutlich sinken.</a:t>
            </a:r>
          </a:p>
          <a:p>
            <a:pPr>
              <a:buFontTx/>
              <a:buChar char="-"/>
            </a:pPr>
            <a:endParaRPr lang="de-DE" dirty="0"/>
          </a:p>
          <a:p>
            <a:pPr marL="0" indent="0">
              <a:buNone/>
            </a:pPr>
            <a:r>
              <a:rPr lang="de-DE" dirty="0" smtClean="0"/>
              <a:t>Herausforderung</a:t>
            </a:r>
          </a:p>
          <a:p>
            <a:pPr marL="0" indent="0">
              <a:buNone/>
            </a:pPr>
            <a:r>
              <a:rPr lang="de-DE" dirty="0" smtClean="0"/>
              <a:t>Lebendige Gottesdienstformen entwickeln und gestalten, die auch von ausgebildeten Laien geleitet werden können.</a:t>
            </a: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125080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sz="3200" b="1" dirty="0" smtClean="0"/>
              <a:t>Finanzen und Immobilien</a:t>
            </a:r>
          </a:p>
          <a:p>
            <a:pPr marL="0" indent="0">
              <a:buNone/>
            </a:pPr>
            <a:r>
              <a:rPr lang="de-DE" dirty="0" smtClean="0"/>
              <a:t>Hier wird es in den kommenden Jahren spürbare Einschnitte geben.</a:t>
            </a:r>
          </a:p>
          <a:p>
            <a:pPr marL="0" indent="0">
              <a:buNone/>
            </a:pPr>
            <a:endParaRPr lang="de-DE" dirty="0"/>
          </a:p>
          <a:p>
            <a:pPr marL="0" indent="0">
              <a:buNone/>
            </a:pPr>
            <a:r>
              <a:rPr lang="de-DE" dirty="0" smtClean="0"/>
              <a:t>Herausforderung</a:t>
            </a:r>
          </a:p>
          <a:p>
            <a:pPr marL="0" indent="0">
              <a:buNone/>
            </a:pPr>
            <a:r>
              <a:rPr lang="de-DE" dirty="0" smtClean="0"/>
              <a:t>Lösungen finden, die von möglichst vielen mitgetragen werden können.</a:t>
            </a: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859593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normAutofit/>
          </a:bodyPr>
          <a:lstStyle/>
          <a:p>
            <a:pPr marL="0" indent="0">
              <a:buNone/>
            </a:pPr>
            <a:r>
              <a:rPr lang="de-DE" sz="3200" b="1" dirty="0" smtClean="0"/>
              <a:t>Zentrales Pfarrbüro</a:t>
            </a:r>
          </a:p>
          <a:p>
            <a:pPr marL="0" indent="0">
              <a:buNone/>
            </a:pPr>
            <a:endParaRPr lang="de-DE" dirty="0"/>
          </a:p>
          <a:p>
            <a:pPr marL="0" indent="0">
              <a:buNone/>
            </a:pPr>
            <a:r>
              <a:rPr lang="de-DE" dirty="0" smtClean="0"/>
              <a:t>Aufgaben werden gebündelt, die einzelnen Gemeinden werden entlastet.</a:t>
            </a:r>
          </a:p>
          <a:p>
            <a:pPr marL="0" indent="0">
              <a:buNone/>
            </a:pPr>
            <a:endParaRPr lang="de-DE" dirty="0"/>
          </a:p>
          <a:p>
            <a:pPr marL="0" indent="0">
              <a:buNone/>
            </a:pPr>
            <a:r>
              <a:rPr lang="de-DE" dirty="0" smtClean="0"/>
              <a:t>Herausforderung:</a:t>
            </a:r>
          </a:p>
          <a:p>
            <a:pPr marL="0" indent="0">
              <a:buNone/>
            </a:pPr>
            <a:r>
              <a:rPr lang="de-DE" dirty="0" smtClean="0"/>
              <a:t>Gute Ausstattung – IT-Technik und Schulung,</a:t>
            </a:r>
            <a:r>
              <a:rPr lang="de-DE" dirty="0"/>
              <a:t> </a:t>
            </a:r>
            <a:r>
              <a:rPr lang="de-DE" dirty="0" smtClean="0"/>
              <a:t>weiterhin Anlaufstellen in jeder Gemeinde bereit halten (Pfarrbüro </a:t>
            </a:r>
            <a:r>
              <a:rPr lang="de-DE" dirty="0" err="1" smtClean="0"/>
              <a:t>togo</a:t>
            </a:r>
            <a:r>
              <a:rPr lang="de-DE" dirty="0" smtClean="0"/>
              <a:t>)</a:t>
            </a: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477260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sz="3200" b="1" dirty="0" smtClean="0"/>
              <a:t>Verwaltungsrat</a:t>
            </a:r>
          </a:p>
          <a:p>
            <a:pPr marL="0" indent="0">
              <a:buNone/>
            </a:pPr>
            <a:r>
              <a:rPr lang="de-DE" dirty="0" smtClean="0"/>
              <a:t>Es wird einen gemeinsamen VR für die neue Pfarrei geben.</a:t>
            </a:r>
          </a:p>
          <a:p>
            <a:pPr marL="0" indent="0">
              <a:buNone/>
            </a:pPr>
            <a:endParaRPr lang="de-DE" dirty="0" smtClean="0"/>
          </a:p>
          <a:p>
            <a:pPr marL="0" indent="0">
              <a:buNone/>
            </a:pPr>
            <a:endParaRPr lang="de-DE" dirty="0"/>
          </a:p>
          <a:p>
            <a:pPr marL="0" indent="0">
              <a:buNone/>
            </a:pPr>
            <a:r>
              <a:rPr lang="de-DE" dirty="0" smtClean="0"/>
              <a:t>Herausforderung</a:t>
            </a:r>
          </a:p>
          <a:p>
            <a:pPr marL="0" indent="0">
              <a:buNone/>
            </a:pPr>
            <a:r>
              <a:rPr lang="de-DE" dirty="0"/>
              <a:t>Die Anliegen der Gemeinden und Kirchorte müssen auch vor Ort beraten, gehört und ggf. entschieden werden.</a:t>
            </a:r>
          </a:p>
          <a:p>
            <a:pPr marL="0" indent="0">
              <a:buNone/>
            </a:pP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167534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sz="3200" b="1" dirty="0" smtClean="0"/>
              <a:t>Pfarreirat</a:t>
            </a:r>
          </a:p>
          <a:p>
            <a:pPr marL="0" indent="0">
              <a:buNone/>
            </a:pPr>
            <a:r>
              <a:rPr lang="de-DE" dirty="0" smtClean="0"/>
              <a:t>Es wird einen gemeinsamen Pfarreirat für die neue Pfarrei geben.</a:t>
            </a:r>
          </a:p>
          <a:p>
            <a:pPr marL="0" indent="0">
              <a:buNone/>
            </a:pPr>
            <a:endParaRPr lang="de-DE" dirty="0" smtClean="0"/>
          </a:p>
          <a:p>
            <a:pPr marL="0" indent="0">
              <a:buNone/>
            </a:pPr>
            <a:endParaRPr lang="de-DE" dirty="0"/>
          </a:p>
          <a:p>
            <a:pPr marL="0" indent="0">
              <a:buNone/>
            </a:pPr>
            <a:r>
              <a:rPr lang="de-DE" dirty="0" smtClean="0"/>
              <a:t>Herausforderung</a:t>
            </a:r>
          </a:p>
          <a:p>
            <a:pPr marL="0" indent="0">
              <a:buNone/>
            </a:pPr>
            <a:r>
              <a:rPr lang="de-DE" dirty="0" smtClean="0"/>
              <a:t>In den Gemeinden müssen Ortsbeiräte gebildet werden, die die Bedürfnisse der Menschen vor Ort im Blick haben und das Gemeindeleben gestalten.</a:t>
            </a:r>
            <a:endParaRPr lang="de-DE" dirty="0"/>
          </a:p>
          <a:p>
            <a:pPr marL="0" indent="0">
              <a:buNone/>
            </a:pP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3551827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sz="3200" b="1" dirty="0" smtClean="0"/>
              <a:t>Pastorale Angebote</a:t>
            </a:r>
          </a:p>
          <a:p>
            <a:pPr marL="0" indent="0">
              <a:buNone/>
            </a:pPr>
            <a:r>
              <a:rPr lang="de-DE" dirty="0" smtClean="0"/>
              <a:t>Nicht jede Gemeinde wird alle derzeitigen pastoralen Angebote aufrecht erhalten können. </a:t>
            </a:r>
          </a:p>
          <a:p>
            <a:pPr marL="0" indent="0">
              <a:buNone/>
            </a:pPr>
            <a:endParaRPr lang="de-DE" dirty="0" smtClean="0"/>
          </a:p>
          <a:p>
            <a:pPr marL="0" indent="0">
              <a:buNone/>
            </a:pPr>
            <a:r>
              <a:rPr lang="de-DE" dirty="0" smtClean="0"/>
              <a:t>Herausforderung</a:t>
            </a:r>
          </a:p>
          <a:p>
            <a:pPr marL="0" indent="0">
              <a:buNone/>
            </a:pPr>
            <a:r>
              <a:rPr lang="de-DE" dirty="0" smtClean="0"/>
              <a:t>Schwerpunktsetzung an den unterschiedlichen Kirchorten.</a:t>
            </a:r>
          </a:p>
          <a:p>
            <a:pPr marL="0" indent="0">
              <a:buNone/>
            </a:pPr>
            <a:r>
              <a:rPr lang="de-DE" dirty="0" smtClean="0"/>
              <a:t>Kreativ neue Möglichkeiten entdecken und lebendig werden lassen.</a:t>
            </a:r>
          </a:p>
          <a:p>
            <a:pPr marL="0" indent="0">
              <a:buNone/>
            </a:pPr>
            <a:endParaRPr lang="de-DE" dirty="0"/>
          </a:p>
          <a:p>
            <a:pPr marL="0" indent="0">
              <a:buNone/>
            </a:pP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508495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1496291" y="2136338"/>
            <a:ext cx="9947564" cy="3323987"/>
          </a:xfrm>
          <a:prstGeom prst="rect">
            <a:avLst/>
          </a:prstGeom>
        </p:spPr>
        <p:txBody>
          <a:bodyPr wrap="square">
            <a:spAutoFit/>
          </a:bodyPr>
          <a:lstStyle/>
          <a:p>
            <a:pPr>
              <a:lnSpc>
                <a:spcPct val="150000"/>
              </a:lnSpc>
              <a:spcAft>
                <a:spcPts val="0"/>
              </a:spcAft>
            </a:pPr>
            <a:r>
              <a:rPr lang="de-DE" sz="2000" dirty="0">
                <a:solidFill>
                  <a:srgbClr val="000000"/>
                </a:solidFill>
                <a:latin typeface="Helvetica Neue"/>
                <a:ea typeface="Arial Unicode MS"/>
                <a:cs typeface="Arial Unicode MS"/>
              </a:rPr>
              <a:t>Im Vertrauen auf diese Zusage Jesu wollen wir in der neuen Pfarrei christliches Leben gestalten. </a:t>
            </a:r>
            <a:endParaRPr lang="de-DE" dirty="0">
              <a:solidFill>
                <a:srgbClr val="000000"/>
              </a:solidFill>
              <a:latin typeface="Helvetica Neue"/>
              <a:ea typeface="Arial Unicode MS"/>
              <a:cs typeface="Arial Unicode MS"/>
            </a:endParaRPr>
          </a:p>
          <a:p>
            <a:pPr>
              <a:lnSpc>
                <a:spcPct val="150000"/>
              </a:lnSpc>
              <a:spcAft>
                <a:spcPts val="0"/>
              </a:spcAft>
            </a:pPr>
            <a:r>
              <a:rPr lang="de-DE" sz="2000" dirty="0">
                <a:solidFill>
                  <a:srgbClr val="000000"/>
                </a:solidFill>
                <a:latin typeface="Helvetica Neue"/>
                <a:ea typeface="Arial Unicode MS"/>
                <a:cs typeface="Arial Unicode MS"/>
              </a:rPr>
              <a:t> </a:t>
            </a:r>
            <a:endParaRPr lang="de-DE" dirty="0">
              <a:solidFill>
                <a:srgbClr val="000000"/>
              </a:solidFill>
              <a:latin typeface="Helvetica Neue"/>
              <a:ea typeface="Arial Unicode MS"/>
              <a:cs typeface="Arial Unicode MS"/>
            </a:endParaRPr>
          </a:p>
          <a:p>
            <a:pPr>
              <a:lnSpc>
                <a:spcPct val="150000"/>
              </a:lnSpc>
              <a:spcAft>
                <a:spcPts val="0"/>
              </a:spcAft>
            </a:pPr>
            <a:r>
              <a:rPr lang="de-DE" sz="2000" dirty="0">
                <a:solidFill>
                  <a:srgbClr val="000000"/>
                </a:solidFill>
                <a:latin typeface="Helvetica Neue"/>
                <a:ea typeface="Arial Unicode MS"/>
                <a:cs typeface="Arial Unicode MS"/>
              </a:rPr>
              <a:t>Oberster Maßstab ist für uns, die </a:t>
            </a:r>
            <a:r>
              <a:rPr lang="de-DE" sz="2000" u="sng" dirty="0">
                <a:solidFill>
                  <a:srgbClr val="000000"/>
                </a:solidFill>
                <a:latin typeface="Helvetica Neue"/>
                <a:ea typeface="Arial Unicode MS"/>
                <a:cs typeface="Arial Unicode MS"/>
              </a:rPr>
              <a:t>Frohe Botschaft </a:t>
            </a:r>
            <a:r>
              <a:rPr lang="de-DE" sz="2000" dirty="0">
                <a:solidFill>
                  <a:srgbClr val="000000"/>
                </a:solidFill>
                <a:latin typeface="Helvetica Neue"/>
                <a:ea typeface="Arial Unicode MS"/>
                <a:cs typeface="Arial Unicode MS"/>
              </a:rPr>
              <a:t> zu leben, zu deuten und zu feiern. </a:t>
            </a:r>
            <a:endParaRPr lang="de-DE" dirty="0">
              <a:solidFill>
                <a:srgbClr val="000000"/>
              </a:solidFill>
              <a:latin typeface="Helvetica Neue"/>
              <a:ea typeface="Arial Unicode MS"/>
              <a:cs typeface="Arial Unicode MS"/>
            </a:endParaRPr>
          </a:p>
          <a:p>
            <a:pPr>
              <a:lnSpc>
                <a:spcPct val="150000"/>
              </a:lnSpc>
              <a:spcAft>
                <a:spcPts val="0"/>
              </a:spcAft>
            </a:pPr>
            <a:r>
              <a:rPr lang="de-DE" sz="2000" dirty="0">
                <a:solidFill>
                  <a:srgbClr val="000000"/>
                </a:solidFill>
                <a:latin typeface="Helvetica Neue"/>
                <a:ea typeface="Arial Unicode MS"/>
                <a:cs typeface="Arial Unicode MS"/>
              </a:rPr>
              <a:t>Wir wollen offen und wertschätzend miteinander umgehen und tolerant die Meinung von anderen akzeptieren, besonders auch in der Ökumene und in der Achtung anderer Religionen. </a:t>
            </a:r>
            <a:endParaRPr lang="de-DE" dirty="0">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3661006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ändert sich …</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sz="3200" b="1" dirty="0" smtClean="0"/>
              <a:t>Abschied nehmen</a:t>
            </a:r>
          </a:p>
          <a:p>
            <a:pPr marL="0" indent="0">
              <a:buNone/>
            </a:pPr>
            <a:r>
              <a:rPr lang="de-DE" dirty="0" smtClean="0"/>
              <a:t>Nicht alles wird mehr möglich sein, manche Immobilie wird verkauft werden, nicht überall wird ein hauptamtlicher Mitarbeiter, eine hauptamtliche Mitarbeiterin vor Ort sein…</a:t>
            </a:r>
          </a:p>
          <a:p>
            <a:pPr marL="0" indent="0">
              <a:buNone/>
            </a:pPr>
            <a:endParaRPr lang="de-DE" dirty="0"/>
          </a:p>
          <a:p>
            <a:pPr marL="0" indent="0">
              <a:buNone/>
            </a:pPr>
            <a:r>
              <a:rPr lang="de-DE" dirty="0" smtClean="0"/>
              <a:t>Herausforderung</a:t>
            </a:r>
          </a:p>
          <a:p>
            <a:pPr marL="0" indent="0">
              <a:buNone/>
            </a:pPr>
            <a:r>
              <a:rPr lang="de-DE" dirty="0" smtClean="0"/>
              <a:t>Den Abschied gestalten, den Trauerprozess ernst nehmen, die neuen Möglichkeiten als Chance betrachten.</a:t>
            </a:r>
            <a:endParaRPr lang="de-DE" dirty="0"/>
          </a:p>
          <a:p>
            <a:pPr>
              <a:buFontTx/>
              <a:buChar char="-"/>
            </a:pPr>
            <a:endParaRPr lang="de-DE"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2283333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t>So könnte die neue Pfarrei aussehen</a:t>
            </a:r>
            <a:endParaRPr lang="de-DE" sz="4000" dirty="0"/>
          </a:p>
        </p:txBody>
      </p:sp>
      <p:sp>
        <p:nvSpPr>
          <p:cNvPr id="3" name="Inhaltsplatzhalter 2"/>
          <p:cNvSpPr>
            <a:spLocks noGrp="1"/>
          </p:cNvSpPr>
          <p:nvPr>
            <p:ph idx="1"/>
          </p:nvPr>
        </p:nvSpPr>
        <p:spPr>
          <a:xfrm>
            <a:off x="838200" y="1880212"/>
            <a:ext cx="10515600" cy="4351338"/>
          </a:xfrm>
        </p:spPr>
        <p:txBody>
          <a:bodyPr>
            <a:normAutofit lnSpcReduction="10000"/>
          </a:bodyPr>
          <a:lstStyle/>
          <a:p>
            <a:pPr marL="0" indent="0">
              <a:buNone/>
            </a:pPr>
            <a:r>
              <a:rPr lang="de-DE" dirty="0" smtClean="0"/>
              <a:t>Auf den folgenden Folien stellen wir Ihnen die zwei möglichen Modelle vor:</a:t>
            </a:r>
          </a:p>
          <a:p>
            <a:pPr marL="0" indent="0">
              <a:buNone/>
            </a:pPr>
            <a:endParaRPr lang="de-DE" dirty="0" smtClean="0"/>
          </a:p>
          <a:p>
            <a:pPr marL="514350" indent="-514350">
              <a:buAutoNum type="arabicPeriod"/>
            </a:pPr>
            <a:r>
              <a:rPr lang="de-DE" dirty="0" smtClean="0"/>
              <a:t>Aus dem Dekanat Seligenstadt werden zwei Pfarreien. </a:t>
            </a:r>
          </a:p>
          <a:p>
            <a:pPr marL="514350" indent="-514350">
              <a:buAutoNum type="arabicPeriod"/>
            </a:pPr>
            <a:r>
              <a:rPr lang="de-DE" dirty="0" smtClean="0"/>
              <a:t>Aus dem Dekanat Seligenstadt wird eine Pfarrei.</a:t>
            </a:r>
            <a:endParaRPr lang="de-DE" dirty="0"/>
          </a:p>
          <a:p>
            <a:pPr marL="514350" indent="-514350">
              <a:buAutoNum type="arabicPeriod"/>
            </a:pPr>
            <a:endParaRPr lang="de-DE" dirty="0" smtClean="0"/>
          </a:p>
          <a:p>
            <a:pPr marL="514350" indent="-514350">
              <a:buAutoNum type="arabicPeriod"/>
            </a:pPr>
            <a:endParaRPr lang="de-DE" dirty="0"/>
          </a:p>
          <a:p>
            <a:pPr marL="514350" indent="-514350">
              <a:buAutoNum type="arabicPeriod"/>
            </a:pPr>
            <a:endParaRPr lang="de-DE" dirty="0" smtClean="0"/>
          </a:p>
          <a:p>
            <a:pPr marL="0" indent="0">
              <a:buNone/>
            </a:pPr>
            <a:r>
              <a:rPr lang="de-DE" dirty="0" smtClean="0"/>
              <a:t>Die Bezeichnungen „Nord“ und „Süd“ sind nur vorläufige Arbeitstitel!</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1771884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942109"/>
          </a:xfrm>
        </p:spPr>
        <p:txBody>
          <a:bodyPr/>
          <a:lstStyle/>
          <a:p>
            <a:r>
              <a:rPr lang="de-DE" b="1" dirty="0" smtClean="0"/>
              <a:t>Pfarrei „Nord“</a:t>
            </a:r>
            <a:endParaRPr lang="de-DE" b="1" dirty="0"/>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normAutofit/>
          </a:bodyPr>
          <a:lstStyle/>
          <a:p>
            <a:r>
              <a:rPr lang="de-DE" sz="1800" b="1" dirty="0" smtClean="0"/>
              <a:t>Heute:</a:t>
            </a:r>
          </a:p>
          <a:p>
            <a:r>
              <a:rPr lang="de-DE" dirty="0" smtClean="0"/>
              <a:t>3 Pfarrer</a:t>
            </a:r>
          </a:p>
          <a:p>
            <a:r>
              <a:rPr lang="de-DE" dirty="0" smtClean="0"/>
              <a:t>2 Pfarrvikare</a:t>
            </a:r>
          </a:p>
          <a:p>
            <a:r>
              <a:rPr lang="de-DE" dirty="0" smtClean="0"/>
              <a:t>1 Diakon</a:t>
            </a:r>
          </a:p>
          <a:p>
            <a:r>
              <a:rPr lang="de-DE" dirty="0" smtClean="0"/>
              <a:t>4 Gemeindereferent*innen</a:t>
            </a:r>
            <a:endParaRPr lang="de-DE" dirty="0"/>
          </a:p>
          <a:p>
            <a:endParaRPr lang="de-DE" dirty="0" smtClean="0"/>
          </a:p>
          <a:p>
            <a:r>
              <a:rPr lang="de-DE" sz="1800" b="1" dirty="0" smtClean="0"/>
              <a:t>Zukünftig:</a:t>
            </a:r>
          </a:p>
          <a:p>
            <a:r>
              <a:rPr lang="de-DE" dirty="0" smtClean="0"/>
              <a:t>4,3 Stellen für Hauptamtliche</a:t>
            </a:r>
          </a:p>
          <a:p>
            <a:r>
              <a:rPr lang="de-DE" dirty="0" smtClean="0"/>
              <a:t>Inkl. Pfarreikoordinator/in (Teilzeit)</a:t>
            </a:r>
          </a:p>
          <a:p>
            <a:r>
              <a:rPr lang="de-DE" dirty="0" smtClean="0"/>
              <a:t>1 Verwaltungsfachmann/frau (Teilzeit)</a:t>
            </a:r>
            <a:endParaRPr lang="de-DE" dirty="0"/>
          </a:p>
        </p:txBody>
      </p:sp>
      <p:pic>
        <p:nvPicPr>
          <p:cNvPr id="5" name="Grafik 4"/>
          <p:cNvPicPr>
            <a:picLocks noChangeAspect="1"/>
          </p:cNvPicPr>
          <p:nvPr/>
        </p:nvPicPr>
        <p:blipFill>
          <a:blip r:embed="rId2"/>
          <a:stretch>
            <a:fillRect/>
          </a:stretch>
        </p:blipFill>
        <p:spPr>
          <a:xfrm>
            <a:off x="5183188" y="235526"/>
            <a:ext cx="6468485" cy="6275113"/>
          </a:xfrm>
          <a:prstGeom prst="rect">
            <a:avLst/>
          </a:prstGeom>
        </p:spPr>
      </p:pic>
    </p:spTree>
    <p:extLst>
      <p:ext uri="{BB962C8B-B14F-4D97-AF65-F5344CB8AC3E}">
        <p14:creationId xmlns:p14="http://schemas.microsoft.com/office/powerpoint/2010/main" val="552294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762000"/>
          </a:xfrm>
        </p:spPr>
        <p:txBody>
          <a:bodyPr>
            <a:normAutofit/>
          </a:bodyPr>
          <a:lstStyle/>
          <a:p>
            <a:r>
              <a:rPr lang="de-DE" b="1" dirty="0" smtClean="0"/>
              <a:t>Pfarrei „Süd“</a:t>
            </a:r>
            <a:endParaRPr lang="de-DE" b="1" dirty="0"/>
          </a:p>
        </p:txBody>
      </p:sp>
      <p:sp>
        <p:nvSpPr>
          <p:cNvPr id="4" name="Textplatzhalter 3"/>
          <p:cNvSpPr>
            <a:spLocks noGrp="1"/>
          </p:cNvSpPr>
          <p:nvPr>
            <p:ph type="body" sz="half" idx="2"/>
          </p:nvPr>
        </p:nvSpPr>
        <p:spPr/>
        <p:txBody>
          <a:bodyPr>
            <a:normAutofit/>
          </a:bodyPr>
          <a:lstStyle/>
          <a:p>
            <a:r>
              <a:rPr lang="de-DE" sz="1800" b="1" dirty="0" smtClean="0"/>
              <a:t>Heute:</a:t>
            </a:r>
          </a:p>
          <a:p>
            <a:r>
              <a:rPr lang="de-DE" dirty="0" smtClean="0"/>
              <a:t>3 Pfarrer</a:t>
            </a:r>
          </a:p>
          <a:p>
            <a:r>
              <a:rPr lang="de-DE" dirty="0" smtClean="0"/>
              <a:t>1 Pfarrvikar</a:t>
            </a:r>
          </a:p>
          <a:p>
            <a:r>
              <a:rPr lang="de-DE" dirty="0" smtClean="0"/>
              <a:t>1 Diakon (mit Zivilberuf)</a:t>
            </a:r>
          </a:p>
          <a:p>
            <a:r>
              <a:rPr lang="de-DE" dirty="0"/>
              <a:t>2</a:t>
            </a:r>
            <a:r>
              <a:rPr lang="de-DE" dirty="0" smtClean="0"/>
              <a:t> Gemeindereferentinnen</a:t>
            </a:r>
            <a:endParaRPr lang="de-DE" dirty="0"/>
          </a:p>
          <a:p>
            <a:endParaRPr lang="de-DE" dirty="0" smtClean="0"/>
          </a:p>
          <a:p>
            <a:r>
              <a:rPr lang="de-DE" sz="1800" b="1" dirty="0" smtClean="0"/>
              <a:t>Zukünftig:</a:t>
            </a:r>
          </a:p>
          <a:p>
            <a:r>
              <a:rPr lang="de-DE" dirty="0" smtClean="0"/>
              <a:t>4,3 Stellen für Hauptamtliche</a:t>
            </a:r>
            <a:endParaRPr lang="de-DE" dirty="0"/>
          </a:p>
          <a:p>
            <a:r>
              <a:rPr lang="de-DE" dirty="0" smtClean="0"/>
              <a:t>Inkl. Pfarreikoordinator/in </a:t>
            </a:r>
            <a:r>
              <a:rPr lang="de-DE" dirty="0"/>
              <a:t>(</a:t>
            </a:r>
            <a:r>
              <a:rPr lang="de-DE" dirty="0" smtClean="0"/>
              <a:t>Teilzeit)</a:t>
            </a:r>
            <a:endParaRPr lang="de-DE" dirty="0"/>
          </a:p>
          <a:p>
            <a:r>
              <a:rPr lang="de-DE" dirty="0"/>
              <a:t>1 Verwaltungsfachmann/frau (</a:t>
            </a:r>
            <a:r>
              <a:rPr lang="de-DE" dirty="0" smtClean="0"/>
              <a:t>Teilzeit)</a:t>
            </a:r>
            <a:endParaRPr lang="de-DE" dirty="0"/>
          </a:p>
          <a:p>
            <a:endParaRPr lang="de-DE" dirty="0"/>
          </a:p>
          <a:p>
            <a:endParaRPr lang="de-DE" dirty="0" smtClean="0"/>
          </a:p>
          <a:p>
            <a:endParaRPr lang="de-DE" dirty="0"/>
          </a:p>
        </p:txBody>
      </p:sp>
      <p:pic>
        <p:nvPicPr>
          <p:cNvPr id="9" name="Bildplatzhalter 8"/>
          <p:cNvPicPr>
            <a:picLocks noGrp="1" noChangeAspect="1"/>
          </p:cNvPicPr>
          <p:nvPr>
            <p:ph type="pic" idx="1"/>
          </p:nvPr>
        </p:nvPicPr>
        <p:blipFill>
          <a:blip r:embed="rId2"/>
          <a:srcRect l="7155" r="7155"/>
          <a:stretch>
            <a:fillRect/>
          </a:stretch>
        </p:blipFill>
        <p:spPr>
          <a:xfrm>
            <a:off x="5321300" y="128588"/>
            <a:ext cx="6172200" cy="6369050"/>
          </a:xfrm>
          <a:prstGeom prst="rect">
            <a:avLst/>
          </a:prstGeom>
        </p:spPr>
      </p:pic>
    </p:spTree>
    <p:extLst>
      <p:ext uri="{BB962C8B-B14F-4D97-AF65-F5344CB8AC3E}">
        <p14:creationId xmlns:p14="http://schemas.microsoft.com/office/powerpoint/2010/main" val="2138215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914400"/>
          </a:xfrm>
        </p:spPr>
        <p:txBody>
          <a:bodyPr>
            <a:normAutofit/>
          </a:bodyPr>
          <a:lstStyle/>
          <a:p>
            <a:r>
              <a:rPr lang="de-DE" sz="3600" b="1" dirty="0" smtClean="0">
                <a:solidFill>
                  <a:schemeClr val="tx2"/>
                </a:solidFill>
              </a:rPr>
              <a:t>Neue Pfarrei</a:t>
            </a:r>
            <a:endParaRPr lang="de-DE" sz="3600" b="1" dirty="0">
              <a:solidFill>
                <a:schemeClr val="tx2"/>
              </a:solidFill>
            </a:endParaRPr>
          </a:p>
        </p:txBody>
      </p:sp>
      <p:sp>
        <p:nvSpPr>
          <p:cNvPr id="3" name="Inhaltsplatzhalter 2"/>
          <p:cNvSpPr>
            <a:spLocks noGrp="1"/>
          </p:cNvSpPr>
          <p:nvPr>
            <p:ph type="body" sz="half" idx="2"/>
          </p:nvPr>
        </p:nvSpPr>
        <p:spPr>
          <a:xfrm>
            <a:off x="839788" y="2057400"/>
            <a:ext cx="3932237" cy="3811588"/>
          </a:xfrm>
        </p:spPr>
        <p:txBody>
          <a:bodyPr>
            <a:normAutofit/>
          </a:bodyPr>
          <a:lstStyle/>
          <a:p>
            <a:pPr marL="0" indent="0">
              <a:buNone/>
            </a:pPr>
            <a:r>
              <a:rPr lang="de-DE" sz="1800" b="1" dirty="0" smtClean="0"/>
              <a:t>Heute:</a:t>
            </a:r>
          </a:p>
          <a:p>
            <a:pPr marL="0" indent="0">
              <a:buNone/>
            </a:pPr>
            <a:r>
              <a:rPr lang="de-DE" sz="1800" dirty="0" smtClean="0"/>
              <a:t>6 Pfarrer</a:t>
            </a:r>
          </a:p>
          <a:p>
            <a:pPr marL="0" indent="0">
              <a:buNone/>
            </a:pPr>
            <a:r>
              <a:rPr lang="de-DE" sz="1800" dirty="0"/>
              <a:t>3</a:t>
            </a:r>
            <a:r>
              <a:rPr lang="de-DE" sz="1800" dirty="0" smtClean="0"/>
              <a:t> Pfarrvikare</a:t>
            </a:r>
          </a:p>
          <a:p>
            <a:pPr marL="0" indent="0">
              <a:buNone/>
            </a:pPr>
            <a:r>
              <a:rPr lang="de-DE" sz="1800" dirty="0"/>
              <a:t>2</a:t>
            </a:r>
            <a:r>
              <a:rPr lang="de-DE" sz="1800" dirty="0" smtClean="0"/>
              <a:t> Diakone</a:t>
            </a:r>
          </a:p>
          <a:p>
            <a:pPr marL="0" indent="0">
              <a:buNone/>
            </a:pPr>
            <a:r>
              <a:rPr lang="de-DE" sz="1800" dirty="0" smtClean="0"/>
              <a:t>6 Gemeindereferent*innen</a:t>
            </a:r>
          </a:p>
          <a:p>
            <a:pPr marL="0" indent="0">
              <a:buNone/>
            </a:pPr>
            <a:endParaRPr lang="de-DE" sz="1800" dirty="0" smtClean="0"/>
          </a:p>
          <a:p>
            <a:pPr marL="0" indent="0">
              <a:buNone/>
            </a:pPr>
            <a:r>
              <a:rPr lang="de-DE" sz="1800" b="1" dirty="0" smtClean="0"/>
              <a:t>Zukünftig:</a:t>
            </a:r>
          </a:p>
          <a:p>
            <a:pPr marL="0" indent="0">
              <a:buNone/>
            </a:pPr>
            <a:r>
              <a:rPr lang="de-DE" sz="1800" dirty="0" smtClean="0"/>
              <a:t>8,6 Stellen für Hauptamtliche</a:t>
            </a:r>
            <a:endParaRPr lang="de-DE" sz="1800" dirty="0"/>
          </a:p>
          <a:p>
            <a:r>
              <a:rPr lang="de-DE" sz="1800" dirty="0"/>
              <a:t>Pfarreikoordinator/in </a:t>
            </a:r>
            <a:r>
              <a:rPr lang="de-DE" sz="1800" dirty="0" smtClean="0"/>
              <a:t>(Vollzeit)</a:t>
            </a:r>
            <a:endParaRPr lang="de-DE" sz="1800" dirty="0"/>
          </a:p>
          <a:p>
            <a:r>
              <a:rPr lang="de-DE" sz="1800" dirty="0"/>
              <a:t>1 Verwaltungsfachmann/frau </a:t>
            </a:r>
            <a:r>
              <a:rPr lang="de-DE" sz="1800" dirty="0" smtClean="0"/>
              <a:t>(Vollzeit)</a:t>
            </a:r>
            <a:endParaRPr lang="de-DE" sz="1800" dirty="0"/>
          </a:p>
          <a:p>
            <a:pPr marL="0" indent="0">
              <a:buNone/>
            </a:pPr>
            <a:endParaRPr lang="de-DE" sz="1800" dirty="0"/>
          </a:p>
          <a:p>
            <a:pPr marL="0" indent="0">
              <a:buNone/>
            </a:pPr>
            <a:endParaRPr lang="de-DE" sz="1800" dirty="0" smtClean="0"/>
          </a:p>
          <a:p>
            <a:pPr marL="0" indent="0">
              <a:buNone/>
            </a:pPr>
            <a:endParaRPr lang="de-DE" sz="1800" dirty="0"/>
          </a:p>
        </p:txBody>
      </p:sp>
      <p:pic>
        <p:nvPicPr>
          <p:cNvPr id="6" name="Bildplatzhalter 5"/>
          <p:cNvPicPr>
            <a:picLocks noGrp="1" noChangeAspect="1"/>
          </p:cNvPicPr>
          <p:nvPr>
            <p:ph type="pic" idx="1"/>
          </p:nvPr>
        </p:nvPicPr>
        <p:blipFill>
          <a:blip r:embed="rId3">
            <a:extLst>
              <a:ext uri="{28A0092B-C50C-407E-A947-70E740481C1C}">
                <a14:useLocalDpi xmlns:a14="http://schemas.microsoft.com/office/drawing/2010/main" val="0"/>
              </a:ext>
            </a:extLst>
          </a:blip>
          <a:srcRect l="3239" r="3239"/>
          <a:stretch>
            <a:fillRect/>
          </a:stretch>
        </p:blipFill>
        <p:spPr>
          <a:xfrm>
            <a:off x="4572000" y="222250"/>
            <a:ext cx="6783388" cy="6413500"/>
          </a:xfrm>
        </p:spPr>
      </p:pic>
    </p:spTree>
    <p:extLst>
      <p:ext uri="{BB962C8B-B14F-4D97-AF65-F5344CB8AC3E}">
        <p14:creationId xmlns:p14="http://schemas.microsoft.com/office/powerpoint/2010/main" val="992101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786520876"/>
              </p:ext>
            </p:extLst>
          </p:nvPr>
        </p:nvGraphicFramePr>
        <p:xfrm>
          <a:off x="457200" y="484899"/>
          <a:ext cx="11249891" cy="5999038"/>
        </p:xfrm>
        <a:graphic>
          <a:graphicData uri="http://schemas.openxmlformats.org/drawingml/2006/table">
            <a:tbl>
              <a:tblPr>
                <a:tableStyleId>{5DA37D80-6434-44D0-A028-1B22A696006F}</a:tableStyleId>
              </a:tblPr>
              <a:tblGrid>
                <a:gridCol w="4639378">
                  <a:extLst>
                    <a:ext uri="{9D8B030D-6E8A-4147-A177-3AD203B41FA5}">
                      <a16:colId xmlns:a16="http://schemas.microsoft.com/office/drawing/2014/main" val="550184921"/>
                    </a:ext>
                  </a:extLst>
                </a:gridCol>
                <a:gridCol w="1562485">
                  <a:extLst>
                    <a:ext uri="{9D8B030D-6E8A-4147-A177-3AD203B41FA5}">
                      <a16:colId xmlns:a16="http://schemas.microsoft.com/office/drawing/2014/main" val="3072810901"/>
                    </a:ext>
                  </a:extLst>
                </a:gridCol>
                <a:gridCol w="1562485">
                  <a:extLst>
                    <a:ext uri="{9D8B030D-6E8A-4147-A177-3AD203B41FA5}">
                      <a16:colId xmlns:a16="http://schemas.microsoft.com/office/drawing/2014/main" val="1851746012"/>
                    </a:ext>
                  </a:extLst>
                </a:gridCol>
                <a:gridCol w="1562485">
                  <a:extLst>
                    <a:ext uri="{9D8B030D-6E8A-4147-A177-3AD203B41FA5}">
                      <a16:colId xmlns:a16="http://schemas.microsoft.com/office/drawing/2014/main" val="3514081898"/>
                    </a:ext>
                  </a:extLst>
                </a:gridCol>
                <a:gridCol w="1923058">
                  <a:extLst>
                    <a:ext uri="{9D8B030D-6E8A-4147-A177-3AD203B41FA5}">
                      <a16:colId xmlns:a16="http://schemas.microsoft.com/office/drawing/2014/main" val="155230919"/>
                    </a:ext>
                  </a:extLst>
                </a:gridCol>
              </a:tblGrid>
              <a:tr h="334890">
                <a:tc gridSpan="5">
                  <a:txBody>
                    <a:bodyPr/>
                    <a:lstStyle/>
                    <a:p>
                      <a:pPr algn="l" fontAlgn="b"/>
                      <a:r>
                        <a:rPr lang="de-DE" sz="2000" b="0" i="0" u="none" strike="noStrike" dirty="0" smtClean="0">
                          <a:solidFill>
                            <a:schemeClr val="tx1"/>
                          </a:solidFill>
                          <a:effectLst/>
                          <a:latin typeface="+mn-lt"/>
                        </a:rPr>
                        <a:t>Weitere</a:t>
                      </a:r>
                      <a:r>
                        <a:rPr lang="de-DE" sz="2000" b="0" i="0" u="none" strike="noStrike" baseline="0" dirty="0" smtClean="0">
                          <a:solidFill>
                            <a:schemeClr val="tx1"/>
                          </a:solidFill>
                          <a:effectLst/>
                          <a:latin typeface="+mn-lt"/>
                        </a:rPr>
                        <a:t> Zahlen und Fakten (Zusammengestellt von der Themengruppe 3)</a:t>
                      </a:r>
                      <a:endParaRPr lang="de-DE" sz="2000" b="1" i="0" u="none" strike="noStrike" dirty="0">
                        <a:solidFill>
                          <a:srgbClr val="000000"/>
                        </a:solidFill>
                        <a:effectLst/>
                        <a:latin typeface="Arial" panose="020B0604020202020204" pitchFamily="34" charset="0"/>
                      </a:endParaRPr>
                    </a:p>
                  </a:txBody>
                  <a:tcPr marL="8433" marR="8433" marT="8433"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177318642"/>
                  </a:ext>
                </a:extLst>
              </a:tr>
              <a:tr h="248068">
                <a:tc>
                  <a:txBody>
                    <a:bodyPr/>
                    <a:lstStyle/>
                    <a:p>
                      <a:pPr algn="l" fontAlgn="b"/>
                      <a:endParaRPr lang="de-DE" sz="12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2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200" u="none" strike="noStrike">
                          <a:effectLst/>
                        </a:rPr>
                        <a:t>Süd</a:t>
                      </a:r>
                      <a:endParaRPr lang="de-DE" sz="1200" b="1"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200" u="none" strike="noStrike">
                          <a:effectLst/>
                        </a:rPr>
                        <a:t>Nord</a:t>
                      </a:r>
                      <a:endParaRPr lang="de-DE" sz="1200" b="1"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200" u="none" strike="noStrike">
                          <a:effectLst/>
                        </a:rPr>
                        <a:t>Gesamt</a:t>
                      </a:r>
                      <a:endParaRPr lang="de-DE" sz="1200" b="1"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1462923997"/>
                  </a:ext>
                </a:extLst>
              </a:tr>
              <a:tr h="236560">
                <a:tc>
                  <a:txBody>
                    <a:bodyPr/>
                    <a:lstStyle/>
                    <a:p>
                      <a:pPr algn="l" fontAlgn="b"/>
                      <a:endParaRPr lang="de-DE" sz="12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2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2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2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2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1724298066"/>
                  </a:ext>
                </a:extLst>
              </a:tr>
              <a:tr h="258976">
                <a:tc>
                  <a:txBody>
                    <a:bodyPr/>
                    <a:lstStyle/>
                    <a:p>
                      <a:pPr algn="l" fontAlgn="b"/>
                      <a:r>
                        <a:rPr lang="de-DE" sz="1600" u="none" strike="noStrike" dirty="0">
                          <a:effectLst/>
                        </a:rPr>
                        <a:t>Katholikenzahl</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13200</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13500</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26700</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880932180"/>
                  </a:ext>
                </a:extLst>
              </a:tr>
              <a:tr h="258976">
                <a:tc>
                  <a:txBody>
                    <a:bodyPr/>
                    <a:lstStyle/>
                    <a:p>
                      <a:pPr algn="l" fontAlgn="b"/>
                      <a:r>
                        <a:rPr lang="de-DE" sz="1600" u="none" strike="noStrike" dirty="0">
                          <a:effectLst/>
                        </a:rPr>
                        <a:t>Kirchen</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6</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5</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11</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2886807403"/>
                  </a:ext>
                </a:extLst>
              </a:tr>
              <a:tr h="258976">
                <a:tc>
                  <a:txBody>
                    <a:bodyPr/>
                    <a:lstStyle/>
                    <a:p>
                      <a:pPr algn="l" fontAlgn="b"/>
                      <a:r>
                        <a:rPr lang="de-DE" sz="1600" u="none" strike="noStrike" dirty="0">
                          <a:effectLst/>
                        </a:rPr>
                        <a:t>Kapellen u.a.</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4</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2786227700"/>
                  </a:ext>
                </a:extLst>
              </a:tr>
              <a:tr h="258976">
                <a:tc>
                  <a:txBody>
                    <a:bodyPr/>
                    <a:lstStyle/>
                    <a:p>
                      <a:pPr algn="l" fontAlgn="b"/>
                      <a:r>
                        <a:rPr lang="de-DE" sz="1600" u="none" strike="noStrike">
                          <a:effectLst/>
                        </a:rPr>
                        <a:t>Pfarrhäuser</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4</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4</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8</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1302053499"/>
                  </a:ext>
                </a:extLst>
              </a:tr>
              <a:tr h="258976">
                <a:tc>
                  <a:txBody>
                    <a:bodyPr/>
                    <a:lstStyle/>
                    <a:p>
                      <a:pPr algn="l" fontAlgn="b"/>
                      <a:r>
                        <a:rPr lang="de-DE" sz="1600" u="none" strike="noStrike">
                          <a:effectLst/>
                        </a:rPr>
                        <a:t>Kitas</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6</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b="0" i="0" u="none" strike="noStrike" dirty="0" smtClean="0">
                          <a:solidFill>
                            <a:srgbClr val="000000"/>
                          </a:solidFill>
                          <a:effectLst/>
                          <a:latin typeface="Arial" panose="020B0604020202020204" pitchFamily="34" charset="0"/>
                        </a:rPr>
                        <a:t>8</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smtClean="0">
                          <a:effectLst/>
                        </a:rPr>
                        <a:t>14</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595682114"/>
                  </a:ext>
                </a:extLst>
              </a:tr>
              <a:tr h="258976">
                <a:tc>
                  <a:txBody>
                    <a:bodyPr/>
                    <a:lstStyle/>
                    <a:p>
                      <a:pPr algn="l" fontAlgn="b"/>
                      <a:r>
                        <a:rPr lang="de-DE" sz="1600" u="none" strike="noStrike">
                          <a:effectLst/>
                        </a:rPr>
                        <a:t>Pfarrheime/-zentren</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5</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5</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10</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643344553"/>
                  </a:ext>
                </a:extLst>
              </a:tr>
              <a:tr h="258976">
                <a:tc>
                  <a:txBody>
                    <a:bodyPr/>
                    <a:lstStyle/>
                    <a:p>
                      <a:pPr algn="l" fontAlgn="b"/>
                      <a:r>
                        <a:rPr lang="de-DE" sz="1600" u="none" strike="noStrike">
                          <a:effectLst/>
                        </a:rPr>
                        <a:t>Priester </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4</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5</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9</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4067528556"/>
                  </a:ext>
                </a:extLst>
              </a:tr>
              <a:tr h="258976">
                <a:tc>
                  <a:txBody>
                    <a:bodyPr/>
                    <a:lstStyle/>
                    <a:p>
                      <a:pPr algn="l" fontAlgn="b"/>
                      <a:r>
                        <a:rPr lang="de-DE" sz="1600" u="none" strike="noStrike">
                          <a:effectLst/>
                        </a:rPr>
                        <a:t>Diakone</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1</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3540867267"/>
                  </a:ext>
                </a:extLst>
              </a:tr>
              <a:tr h="258976">
                <a:tc>
                  <a:txBody>
                    <a:bodyPr/>
                    <a:lstStyle/>
                    <a:p>
                      <a:pPr algn="l" fontAlgn="b"/>
                      <a:r>
                        <a:rPr lang="de-DE" sz="1600" u="none" strike="noStrike">
                          <a:effectLst/>
                        </a:rPr>
                        <a:t>Gemeindereferent*innen</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2</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4</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6</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4199295549"/>
                  </a:ext>
                </a:extLst>
              </a:tr>
              <a:tr h="258976">
                <a:tc>
                  <a:txBody>
                    <a:bodyPr/>
                    <a:lstStyle/>
                    <a:p>
                      <a:pPr algn="l" fontAlgn="b"/>
                      <a:r>
                        <a:rPr lang="de-DE" sz="1600" u="none" strike="noStrike">
                          <a:effectLst/>
                        </a:rPr>
                        <a:t>WGFL</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6</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2</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8</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1557928291"/>
                  </a:ext>
                </a:extLst>
              </a:tr>
              <a:tr h="258976">
                <a:tc>
                  <a:txBody>
                    <a:bodyPr/>
                    <a:lstStyle/>
                    <a:p>
                      <a:pPr algn="l" fontAlgn="b"/>
                      <a:r>
                        <a:rPr lang="de-DE" sz="1600" u="none" strike="noStrike">
                          <a:effectLst/>
                        </a:rPr>
                        <a:t>Eucharistiefeiern Wochenende</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8 bis 9</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7</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15 bis 16</a:t>
                      </a:r>
                      <a:endParaRPr lang="de-DE" sz="1600" b="0" i="0" u="none" strike="noStrike">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3545147363"/>
                  </a:ext>
                </a:extLst>
              </a:tr>
              <a:tr h="258976">
                <a:tc>
                  <a:txBody>
                    <a:bodyPr/>
                    <a:lstStyle/>
                    <a:p>
                      <a:pPr algn="l" fontAlgn="b"/>
                      <a:r>
                        <a:rPr lang="de-DE" sz="1600" u="none" strike="noStrike" dirty="0" smtClean="0">
                          <a:effectLst/>
                        </a:rPr>
                        <a:t>WGF am  </a:t>
                      </a:r>
                      <a:r>
                        <a:rPr lang="de-DE" sz="1600" u="none" strike="noStrike" dirty="0">
                          <a:effectLst/>
                        </a:rPr>
                        <a:t>Wochenende</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 bis 2</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bis 1</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1 bis 3</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3161541208"/>
                  </a:ext>
                </a:extLst>
              </a:tr>
              <a:tr h="258976">
                <a:tc>
                  <a:txBody>
                    <a:bodyPr/>
                    <a:lstStyle/>
                    <a:p>
                      <a:pPr algn="l" fontAlgn="b"/>
                      <a:r>
                        <a:rPr lang="de-DE" sz="1600" u="none" strike="noStrike">
                          <a:effectLst/>
                        </a:rPr>
                        <a:t>Wallfahrten</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3</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3368745895"/>
                  </a:ext>
                </a:extLst>
              </a:tr>
              <a:tr h="258976">
                <a:tc>
                  <a:txBody>
                    <a:bodyPr/>
                    <a:lstStyle/>
                    <a:p>
                      <a:pPr algn="l" fontAlgn="b"/>
                      <a:r>
                        <a:rPr lang="de-DE" sz="1600" u="none" strike="noStrike">
                          <a:effectLst/>
                        </a:rPr>
                        <a:t>Senioreneinrichtungen</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4</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6</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2341673661"/>
                  </a:ext>
                </a:extLst>
              </a:tr>
              <a:tr h="258976">
                <a:tc>
                  <a:txBody>
                    <a:bodyPr/>
                    <a:lstStyle/>
                    <a:p>
                      <a:pPr algn="l" fontAlgn="b"/>
                      <a:r>
                        <a:rPr lang="de-DE" sz="1600" u="none" strike="noStrike" dirty="0">
                          <a:effectLst/>
                        </a:rPr>
                        <a:t>Krankenhäuser</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0</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1</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3799104929"/>
                  </a:ext>
                </a:extLst>
              </a:tr>
              <a:tr h="258976">
                <a:tc>
                  <a:txBody>
                    <a:bodyPr/>
                    <a:lstStyle/>
                    <a:p>
                      <a:pPr algn="l" fontAlgn="b"/>
                      <a:r>
                        <a:rPr lang="de-DE" sz="1600" u="none" strike="noStrike" dirty="0">
                          <a:effectLst/>
                        </a:rPr>
                        <a:t>Caritas</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6</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5</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11</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3605371976"/>
                  </a:ext>
                </a:extLst>
              </a:tr>
              <a:tr h="258976">
                <a:tc>
                  <a:txBody>
                    <a:bodyPr/>
                    <a:lstStyle/>
                    <a:p>
                      <a:pPr algn="l" fontAlgn="b"/>
                      <a:r>
                        <a:rPr lang="de-DE" sz="1600" u="none" strike="noStrike" dirty="0">
                          <a:effectLst/>
                        </a:rPr>
                        <a:t>andere caritative Stellen</a:t>
                      </a:r>
                      <a:endParaRPr lang="de-DE" sz="1600" b="0" i="0" u="none" strike="noStrike" dirty="0">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2</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4</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2759963623"/>
                  </a:ext>
                </a:extLst>
              </a:tr>
              <a:tr h="258976">
                <a:tc>
                  <a:txBody>
                    <a:bodyPr/>
                    <a:lstStyle/>
                    <a:p>
                      <a:pPr algn="l" fontAlgn="b"/>
                      <a:r>
                        <a:rPr lang="de-DE" sz="1600" u="none" strike="noStrike">
                          <a:effectLst/>
                        </a:rPr>
                        <a:t>KÖB</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5</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3</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8</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2293179178"/>
                  </a:ext>
                </a:extLst>
              </a:tr>
              <a:tr h="258976">
                <a:tc>
                  <a:txBody>
                    <a:bodyPr/>
                    <a:lstStyle/>
                    <a:p>
                      <a:pPr algn="l" fontAlgn="b"/>
                      <a:r>
                        <a:rPr lang="de-DE" sz="1600" u="none" strike="noStrike">
                          <a:effectLst/>
                        </a:rPr>
                        <a:t>Homepages auf Bistumsvorlage</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3</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4</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2020114114"/>
                  </a:ext>
                </a:extLst>
              </a:tr>
              <a:tr h="258976">
                <a:tc>
                  <a:txBody>
                    <a:bodyPr/>
                    <a:lstStyle/>
                    <a:p>
                      <a:pPr algn="l" fontAlgn="b"/>
                      <a:r>
                        <a:rPr lang="de-DE" sz="1600" u="none" strike="noStrike">
                          <a:effectLst/>
                        </a:rPr>
                        <a:t>Chöre/Musikgruppen</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l" fontAlgn="b"/>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10</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a:effectLst/>
                        </a:rPr>
                        <a:t>4</a:t>
                      </a:r>
                      <a:endParaRPr lang="de-DE" sz="1600" b="0" i="0" u="none" strike="noStrike">
                        <a:solidFill>
                          <a:srgbClr val="000000"/>
                        </a:solidFill>
                        <a:effectLst/>
                        <a:latin typeface="Arial" panose="020B0604020202020204" pitchFamily="34" charset="0"/>
                      </a:endParaRPr>
                    </a:p>
                  </a:txBody>
                  <a:tcPr marL="8433" marR="8433" marT="8433" marB="0" anchor="b"/>
                </a:tc>
                <a:tc>
                  <a:txBody>
                    <a:bodyPr/>
                    <a:lstStyle/>
                    <a:p>
                      <a:pPr algn="r" fontAlgn="b"/>
                      <a:r>
                        <a:rPr lang="de-DE" sz="1600" u="none" strike="noStrike" dirty="0">
                          <a:effectLst/>
                        </a:rPr>
                        <a:t>14</a:t>
                      </a:r>
                      <a:endParaRPr lang="de-DE" sz="1600" b="0" i="0" u="none" strike="noStrike" dirty="0">
                        <a:solidFill>
                          <a:srgbClr val="000000"/>
                        </a:solidFill>
                        <a:effectLst/>
                        <a:latin typeface="Arial" panose="020B0604020202020204" pitchFamily="34" charset="0"/>
                      </a:endParaRPr>
                    </a:p>
                  </a:txBody>
                  <a:tcPr marL="8433" marR="8433" marT="8433" marB="0" anchor="b"/>
                </a:tc>
                <a:extLst>
                  <a:ext uri="{0D108BD9-81ED-4DB2-BD59-A6C34878D82A}">
                    <a16:rowId xmlns:a16="http://schemas.microsoft.com/office/drawing/2014/main" val="2119665733"/>
                  </a:ext>
                </a:extLst>
              </a:tr>
            </a:tbl>
          </a:graphicData>
        </a:graphic>
      </p:graphicFrame>
    </p:spTree>
    <p:extLst>
      <p:ext uri="{BB962C8B-B14F-4D97-AF65-F5344CB8AC3E}">
        <p14:creationId xmlns:p14="http://schemas.microsoft.com/office/powerpoint/2010/main" val="3036637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 häufig gestellte Frage…</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dirty="0" smtClean="0"/>
              <a:t>ist die, nach der </a:t>
            </a:r>
            <a:r>
              <a:rPr lang="de-DE" dirty="0" smtClean="0">
                <a:solidFill>
                  <a:srgbClr val="FF0000"/>
                </a:solidFill>
              </a:rPr>
              <a:t>zukünftigen Zahl der Priester</a:t>
            </a:r>
            <a:r>
              <a:rPr lang="de-DE" dirty="0" smtClean="0"/>
              <a:t>.</a:t>
            </a:r>
          </a:p>
          <a:p>
            <a:pPr marL="0" indent="0">
              <a:buNone/>
            </a:pPr>
            <a:r>
              <a:rPr lang="de-DE" dirty="0" smtClean="0"/>
              <a:t>Hier die Antwort von Herrn Dr. Fritzen, Leiter der Koordinationsstelle für den Pastoralen Weg:</a:t>
            </a:r>
          </a:p>
          <a:p>
            <a:pPr marL="0" indent="0">
              <a:buNone/>
            </a:pPr>
            <a:r>
              <a:rPr lang="de-DE" i="1" dirty="0"/>
              <a:t>D</a:t>
            </a:r>
            <a:r>
              <a:rPr lang="de-DE" i="1" dirty="0" smtClean="0"/>
              <a:t>ie </a:t>
            </a:r>
            <a:r>
              <a:rPr lang="de-DE" i="1" dirty="0"/>
              <a:t>Hoffnung unseres Bischofs ist, dass für jede Pfarrei mindestens ein leitender und ein weiterer Priester zur Verfügung stehen wird.</a:t>
            </a:r>
            <a:br>
              <a:rPr lang="de-DE" i="1" dirty="0"/>
            </a:br>
            <a:r>
              <a:rPr lang="de-DE" i="1" dirty="0"/>
              <a:t>Durch eine höhere Zahl von Pfarreien erhöht sich aber nicht die Zahl der Priester. Eher ist davon auszugehen, dass sich bei zu kleinteiligen Pfarreien die Hoffnung des Bischofs auf Dauer nicht halten lässt.</a:t>
            </a:r>
            <a:br>
              <a:rPr lang="de-DE" i="1" dirty="0"/>
            </a:br>
            <a:endParaRPr lang="de-DE" i="1" dirty="0" smtClean="0"/>
          </a:p>
          <a:p>
            <a:pPr marL="0" indent="0">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1603593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 häufig gestellte Frage…</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r>
              <a:rPr lang="de-DE" dirty="0" smtClean="0"/>
              <a:t>ist die, nach der </a:t>
            </a:r>
            <a:r>
              <a:rPr lang="de-DE" dirty="0" smtClean="0">
                <a:solidFill>
                  <a:srgbClr val="FF0000"/>
                </a:solidFill>
              </a:rPr>
              <a:t>Stelle der Koordinatorin/des Koordinators</a:t>
            </a:r>
            <a:r>
              <a:rPr lang="de-DE" dirty="0" smtClean="0"/>
              <a:t>.</a:t>
            </a:r>
          </a:p>
          <a:p>
            <a:pPr marL="0" indent="0">
              <a:buNone/>
            </a:pPr>
            <a:r>
              <a:rPr lang="de-DE" dirty="0" smtClean="0"/>
              <a:t>Hier die Antwort von Herrn Dr. Fritzen, Leiter der Koordinationsstelle für den Pastoralen Weg</a:t>
            </a:r>
            <a:r>
              <a:rPr lang="de-DE" dirty="0" smtClean="0"/>
              <a:t>:</a:t>
            </a:r>
          </a:p>
          <a:p>
            <a:pPr marL="0" indent="0">
              <a:buNone/>
            </a:pPr>
            <a:endParaRPr lang="de-DE" dirty="0" smtClean="0"/>
          </a:p>
          <a:p>
            <a:pPr marL="0" indent="0">
              <a:buNone/>
            </a:pPr>
            <a:r>
              <a:rPr lang="de-DE" i="1" dirty="0"/>
              <a:t>Die Stelle der/des Koordinatorin/-s ist Teil des Stellenpools des Pastoralraums bzw. der Pfarrei. Die Stelle ist zwar zeitlich befristet, ist aber auch für die neue Pfarrei vorgesehen. Daher ergibt sich von den Zahlen her dadurch kein anderes Bild.</a:t>
            </a:r>
            <a:br>
              <a:rPr lang="de-DE" i="1" dirty="0"/>
            </a:br>
            <a:endParaRPr lang="de-DE" i="1"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Tree>
    <p:extLst>
      <p:ext uri="{BB962C8B-B14F-4D97-AF65-F5344CB8AC3E}">
        <p14:creationId xmlns:p14="http://schemas.microsoft.com/office/powerpoint/2010/main" val="18043841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4294967295"/>
          </p:nvPr>
        </p:nvSpPr>
        <p:spPr>
          <a:xfrm>
            <a:off x="692727" y="2078181"/>
            <a:ext cx="10515600" cy="4351338"/>
          </a:xfrm>
        </p:spPr>
        <p:txBody>
          <a:bodyPr>
            <a:normAutofit/>
          </a:bodyPr>
          <a:lstStyle/>
          <a:p>
            <a:pPr marL="0" indent="0" algn="ctr">
              <a:buNone/>
            </a:pPr>
            <a:endParaRPr lang="de-DE" dirty="0" smtClean="0"/>
          </a:p>
          <a:p>
            <a:pPr marL="0" indent="0" algn="ctr">
              <a:buNone/>
            </a:pPr>
            <a:r>
              <a:rPr lang="de-DE" sz="3200" b="1" dirty="0" smtClean="0"/>
              <a:t>Wichtig:</a:t>
            </a:r>
          </a:p>
          <a:p>
            <a:pPr marL="0" indent="0" algn="ctr">
              <a:buNone/>
            </a:pPr>
            <a:endParaRPr lang="de-DE" sz="3200" b="1" dirty="0"/>
          </a:p>
          <a:p>
            <a:pPr marL="0" indent="0" algn="ctr">
              <a:buNone/>
            </a:pPr>
            <a:r>
              <a:rPr lang="de-DE" sz="3200" b="1" dirty="0" smtClean="0"/>
              <a:t>Im Juli soll die Dekanatsversammlung ein </a:t>
            </a:r>
            <a:r>
              <a:rPr lang="de-DE" sz="3200" b="1" dirty="0" smtClean="0">
                <a:solidFill>
                  <a:srgbClr val="FF0000"/>
                </a:solidFill>
              </a:rPr>
              <a:t>Votum</a:t>
            </a:r>
            <a:r>
              <a:rPr lang="de-DE" sz="3200" b="1" dirty="0" smtClean="0"/>
              <a:t> zu der künftigen Struktur abgeben.</a:t>
            </a:r>
          </a:p>
          <a:p>
            <a:pPr marL="0" indent="0" algn="ctr">
              <a:buNone/>
            </a:pPr>
            <a:r>
              <a:rPr lang="de-DE" sz="3200" b="1" dirty="0" smtClean="0"/>
              <a:t>Diese Entscheidung soll aufgrund der sozialen und pastoralen Bedürfnisse und </a:t>
            </a:r>
            <a:r>
              <a:rPr lang="de-DE" sz="3200" b="1" dirty="0" smtClean="0">
                <a:solidFill>
                  <a:srgbClr val="FF0000"/>
                </a:solidFill>
              </a:rPr>
              <a:t>nicht</a:t>
            </a:r>
            <a:r>
              <a:rPr lang="de-DE" sz="3200" b="1" dirty="0" smtClean="0"/>
              <a:t> aufgrund der derzeitigen personellen Besetzungen getroffen werden!</a:t>
            </a:r>
            <a:endParaRPr lang="de-DE" dirty="0"/>
          </a:p>
          <a:p>
            <a:pPr marL="0" indent="0" algn="ctr">
              <a:buNone/>
            </a:pPr>
            <a:endParaRPr lang="de-DE" dirty="0"/>
          </a:p>
        </p:txBody>
      </p:sp>
      <p:pic>
        <p:nvPicPr>
          <p:cNvPr id="9" name="Grafik 8"/>
          <p:cNvPicPr/>
          <p:nvPr/>
        </p:nvPicPr>
        <p:blipFill>
          <a:blip r:embed="rId2">
            <a:extLst>
              <a:ext uri="{28A0092B-C50C-407E-A947-70E740481C1C}">
                <a14:useLocalDpi xmlns:a14="http://schemas.microsoft.com/office/drawing/2010/main" val="0"/>
              </a:ext>
            </a:extLst>
          </a:blip>
          <a:srcRect/>
          <a:stretch>
            <a:fillRect/>
          </a:stretch>
        </p:blipFill>
        <p:spPr bwMode="auto">
          <a:xfrm>
            <a:off x="3156239" y="134042"/>
            <a:ext cx="6472670" cy="1944139"/>
          </a:xfrm>
          <a:prstGeom prst="rect">
            <a:avLst/>
          </a:prstGeom>
          <a:noFill/>
          <a:ln>
            <a:noFill/>
          </a:ln>
        </p:spPr>
      </p:pic>
    </p:spTree>
    <p:extLst>
      <p:ext uri="{BB962C8B-B14F-4D97-AF65-F5344CB8AC3E}">
        <p14:creationId xmlns:p14="http://schemas.microsoft.com/office/powerpoint/2010/main" val="120019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4294967295"/>
          </p:nvPr>
        </p:nvSpPr>
        <p:spPr>
          <a:xfrm>
            <a:off x="692727" y="2078181"/>
            <a:ext cx="10515600" cy="4351338"/>
          </a:xfrm>
        </p:spPr>
        <p:txBody>
          <a:bodyPr>
            <a:normAutofit/>
          </a:bodyPr>
          <a:lstStyle/>
          <a:p>
            <a:pPr marL="0" indent="0" algn="ctr">
              <a:buNone/>
            </a:pPr>
            <a:endParaRPr lang="de-DE" dirty="0" smtClean="0"/>
          </a:p>
          <a:p>
            <a:pPr marL="0" indent="0" algn="ctr">
              <a:buNone/>
            </a:pPr>
            <a:r>
              <a:rPr lang="de-DE" sz="3200" b="1" dirty="0" smtClean="0"/>
              <a:t>Daher hier noch einige Gedanken und Thesen:</a:t>
            </a:r>
          </a:p>
          <a:p>
            <a:pPr marL="0" indent="0" algn="ctr">
              <a:buNone/>
            </a:pPr>
            <a:endParaRPr lang="de-DE" dirty="0"/>
          </a:p>
          <a:p>
            <a:pPr marL="0" indent="0" algn="ctr">
              <a:buNone/>
            </a:pPr>
            <a:endParaRPr lang="de-DE" dirty="0"/>
          </a:p>
        </p:txBody>
      </p:sp>
      <p:pic>
        <p:nvPicPr>
          <p:cNvPr id="9" name="Grafik 8"/>
          <p:cNvPicPr/>
          <p:nvPr/>
        </p:nvPicPr>
        <p:blipFill>
          <a:blip r:embed="rId2">
            <a:extLst>
              <a:ext uri="{28A0092B-C50C-407E-A947-70E740481C1C}">
                <a14:useLocalDpi xmlns:a14="http://schemas.microsoft.com/office/drawing/2010/main" val="0"/>
              </a:ext>
            </a:extLst>
          </a:blip>
          <a:srcRect/>
          <a:stretch>
            <a:fillRect/>
          </a:stretch>
        </p:blipFill>
        <p:spPr bwMode="auto">
          <a:xfrm>
            <a:off x="3156239" y="134042"/>
            <a:ext cx="6472670" cy="1944139"/>
          </a:xfrm>
          <a:prstGeom prst="rect">
            <a:avLst/>
          </a:prstGeom>
          <a:noFill/>
          <a:ln>
            <a:noFill/>
          </a:ln>
        </p:spPr>
      </p:pic>
    </p:spTree>
    <p:extLst>
      <p:ext uri="{BB962C8B-B14F-4D97-AF65-F5344CB8AC3E}">
        <p14:creationId xmlns:p14="http://schemas.microsoft.com/office/powerpoint/2010/main" val="3755934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1149927" y="2274838"/>
            <a:ext cx="10030691" cy="2862322"/>
          </a:xfrm>
          <a:prstGeom prst="rect">
            <a:avLst/>
          </a:prstGeom>
        </p:spPr>
        <p:txBody>
          <a:bodyPr wrap="square">
            <a:spAutoFit/>
          </a:bodyPr>
          <a:lstStyle/>
          <a:p>
            <a:pPr>
              <a:lnSpc>
                <a:spcPct val="150000"/>
              </a:lnSpc>
              <a:spcAft>
                <a:spcPts val="0"/>
              </a:spcAft>
            </a:pPr>
            <a:r>
              <a:rPr lang="de-DE" sz="2000" dirty="0">
                <a:solidFill>
                  <a:srgbClr val="000000"/>
                </a:solidFill>
                <a:latin typeface="Helvetica Neue"/>
                <a:ea typeface="Arial Unicode MS"/>
                <a:cs typeface="Arial Unicode MS"/>
              </a:rPr>
              <a:t>In der neuen Pfarrei wollen wir die Chance </a:t>
            </a:r>
            <a:r>
              <a:rPr lang="de-DE" sz="2000" dirty="0" smtClean="0">
                <a:solidFill>
                  <a:srgbClr val="000000"/>
                </a:solidFill>
                <a:latin typeface="Helvetica Neue"/>
                <a:ea typeface="Arial Unicode MS"/>
                <a:cs typeface="Arial Unicode MS"/>
              </a:rPr>
              <a:t>nutzen, </a:t>
            </a:r>
            <a:r>
              <a:rPr lang="de-DE" sz="2000" dirty="0">
                <a:solidFill>
                  <a:srgbClr val="000000"/>
                </a:solidFill>
                <a:latin typeface="Helvetica Neue"/>
                <a:ea typeface="Arial Unicode MS"/>
                <a:cs typeface="Arial Unicode MS"/>
              </a:rPr>
              <a:t>Tradition und Neues miteinander zu verbinden und eigenständig stehen zu lassen. </a:t>
            </a:r>
            <a:endParaRPr lang="de-DE" sz="2000" dirty="0" smtClean="0">
              <a:solidFill>
                <a:srgbClr val="000000"/>
              </a:solidFill>
              <a:latin typeface="Helvetica Neue"/>
              <a:ea typeface="Arial Unicode MS"/>
              <a:cs typeface="Arial Unicode MS"/>
            </a:endParaRPr>
          </a:p>
          <a:p>
            <a:pPr>
              <a:lnSpc>
                <a:spcPct val="150000"/>
              </a:lnSpc>
              <a:spcAft>
                <a:spcPts val="0"/>
              </a:spcAft>
            </a:pPr>
            <a:r>
              <a:rPr lang="de-DE" sz="2000" dirty="0" smtClean="0">
                <a:solidFill>
                  <a:srgbClr val="000000"/>
                </a:solidFill>
                <a:latin typeface="Helvetica Neue"/>
                <a:ea typeface="Arial Unicode MS"/>
                <a:cs typeface="Arial Unicode MS"/>
              </a:rPr>
              <a:t>Die </a:t>
            </a:r>
            <a:r>
              <a:rPr lang="de-DE" sz="2000" dirty="0">
                <a:solidFill>
                  <a:srgbClr val="000000"/>
                </a:solidFill>
                <a:latin typeface="Helvetica Neue"/>
                <a:ea typeface="Arial Unicode MS"/>
                <a:cs typeface="Arial Unicode MS"/>
              </a:rPr>
              <a:t>g</a:t>
            </a:r>
            <a:r>
              <a:rPr lang="de-DE" sz="2000" dirty="0" smtClean="0">
                <a:solidFill>
                  <a:srgbClr val="000000"/>
                </a:solidFill>
                <a:latin typeface="Helvetica Neue"/>
                <a:ea typeface="Arial Unicode MS"/>
                <a:cs typeface="Arial Unicode MS"/>
              </a:rPr>
              <a:t>enerationsübergreifende </a:t>
            </a:r>
            <a:r>
              <a:rPr lang="de-DE" sz="2000" dirty="0">
                <a:solidFill>
                  <a:srgbClr val="000000"/>
                </a:solidFill>
                <a:latin typeface="Helvetica Neue"/>
                <a:ea typeface="Arial Unicode MS"/>
                <a:cs typeface="Arial Unicode MS"/>
              </a:rPr>
              <a:t>Vielfältigkeit an den Kirchorten sehen wir als Bereicherung. </a:t>
            </a:r>
            <a:endParaRPr lang="de-DE" sz="2000" dirty="0" smtClean="0">
              <a:solidFill>
                <a:srgbClr val="000000"/>
              </a:solidFill>
              <a:latin typeface="Helvetica Neue"/>
              <a:ea typeface="Arial Unicode MS"/>
              <a:cs typeface="Arial Unicode MS"/>
            </a:endParaRPr>
          </a:p>
          <a:p>
            <a:pPr>
              <a:lnSpc>
                <a:spcPct val="150000"/>
              </a:lnSpc>
              <a:spcAft>
                <a:spcPts val="0"/>
              </a:spcAft>
            </a:pPr>
            <a:r>
              <a:rPr lang="de-DE" sz="2000" dirty="0" smtClean="0">
                <a:solidFill>
                  <a:srgbClr val="000000"/>
                </a:solidFill>
                <a:latin typeface="Helvetica Neue"/>
                <a:ea typeface="Arial Unicode MS"/>
                <a:cs typeface="Arial Unicode MS"/>
              </a:rPr>
              <a:t>Wir </a:t>
            </a:r>
            <a:r>
              <a:rPr lang="de-DE" sz="2000" dirty="0">
                <a:solidFill>
                  <a:srgbClr val="000000"/>
                </a:solidFill>
                <a:latin typeface="Helvetica Neue"/>
                <a:ea typeface="Arial Unicode MS"/>
                <a:cs typeface="Arial Unicode MS"/>
              </a:rPr>
              <a:t>vertrauen in die unterschiedlichsten Fähigkeiten der Menschen, die das Leben in der neuen Pfarrei bereichern und verantwortlich gestalten. </a:t>
            </a:r>
            <a:endParaRPr lang="de-DE" dirty="0">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56384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000" b="1" dirty="0" smtClean="0">
                <a:solidFill>
                  <a:schemeClr val="tx2"/>
                </a:solidFill>
              </a:rPr>
              <a:t>Sozialraumbegehung in Hanau-Steinheim</a:t>
            </a:r>
            <a:endParaRPr lang="de-DE" sz="2000" b="1" dirty="0">
              <a:solidFill>
                <a:schemeClr val="tx2"/>
              </a:solidFill>
            </a:endParaRPr>
          </a:p>
        </p:txBody>
      </p:sp>
      <p:sp>
        <p:nvSpPr>
          <p:cNvPr id="4" name="Textplatzhalter 3"/>
          <p:cNvSpPr>
            <a:spLocks noGrp="1"/>
          </p:cNvSpPr>
          <p:nvPr>
            <p:ph type="body" idx="4294967295"/>
          </p:nvPr>
        </p:nvSpPr>
        <p:spPr>
          <a:xfrm>
            <a:off x="1524000" y="1124744"/>
            <a:ext cx="4040188" cy="338931"/>
          </a:xfrm>
        </p:spPr>
        <p:txBody>
          <a:bodyPr>
            <a:normAutofit fontScale="92500" lnSpcReduction="10000"/>
          </a:bodyPr>
          <a:lstStyle/>
          <a:p>
            <a:pPr marL="0" indent="0">
              <a:buNone/>
            </a:pPr>
            <a:r>
              <a:rPr lang="de-DE" sz="2000" dirty="0">
                <a:solidFill>
                  <a:srgbClr val="FF0000"/>
                </a:solidFill>
              </a:rPr>
              <a:t>       Für eine gelingende Sozialpastoral</a:t>
            </a:r>
          </a:p>
        </p:txBody>
      </p:sp>
      <p:pic>
        <p:nvPicPr>
          <p:cNvPr id="2051" name="Picture 3"/>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17838" y="1609026"/>
            <a:ext cx="5478161" cy="516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6376086" y="1882616"/>
            <a:ext cx="5319026"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548680"/>
            <a:ext cx="2549393" cy="106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24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Zeitplan</a:t>
            </a:r>
            <a:endParaRPr lang="de-DE" dirty="0"/>
          </a:p>
        </p:txBody>
      </p:sp>
      <p:sp>
        <p:nvSpPr>
          <p:cNvPr id="3" name="Inhaltsplatzhalter 2"/>
          <p:cNvSpPr>
            <a:spLocks noGrp="1"/>
          </p:cNvSpPr>
          <p:nvPr>
            <p:ph idx="1"/>
          </p:nvPr>
        </p:nvSpPr>
        <p:spPr>
          <a:xfrm>
            <a:off x="838200" y="1880212"/>
            <a:ext cx="10515600" cy="4351338"/>
          </a:xfrm>
        </p:spPr>
        <p:txBody>
          <a:bodyPr/>
          <a:lstStyle/>
          <a:p>
            <a:pPr marL="0" indent="0">
              <a:buNone/>
            </a:pPr>
            <a:endParaRPr lang="de-DE" dirty="0"/>
          </a:p>
          <a:p>
            <a:pPr>
              <a:buFontTx/>
              <a:buChar char="-"/>
            </a:pPr>
            <a:endParaRPr lang="de-DE" dirty="0" smtClean="0"/>
          </a:p>
          <a:p>
            <a:pPr marL="0" indent="0">
              <a:buNone/>
            </a:pPr>
            <a:endParaRPr lang="de-DE" dirty="0"/>
          </a:p>
        </p:txBody>
      </p:sp>
      <p:pic>
        <p:nvPicPr>
          <p:cNvPr id="4" name="Grafi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graphicFrame>
        <p:nvGraphicFramePr>
          <p:cNvPr id="5" name="Tabelle 4"/>
          <p:cNvGraphicFramePr>
            <a:graphicFrameLocks noGrp="1"/>
          </p:cNvGraphicFramePr>
          <p:nvPr>
            <p:extLst>
              <p:ext uri="{D42A27DB-BD31-4B8C-83A1-F6EECF244321}">
                <p14:modId xmlns:p14="http://schemas.microsoft.com/office/powerpoint/2010/main" val="4185502080"/>
              </p:ext>
            </p:extLst>
          </p:nvPr>
        </p:nvGraphicFramePr>
        <p:xfrm>
          <a:off x="935179" y="1570970"/>
          <a:ext cx="9857511" cy="5303520"/>
        </p:xfrm>
        <a:graphic>
          <a:graphicData uri="http://schemas.openxmlformats.org/drawingml/2006/table">
            <a:tbl>
              <a:tblPr firstRow="1" bandRow="1">
                <a:tableStyleId>{69CF1AB2-1976-4502-BF36-3FF5EA218861}</a:tableStyleId>
              </a:tblPr>
              <a:tblGrid>
                <a:gridCol w="3453726">
                  <a:extLst>
                    <a:ext uri="{9D8B030D-6E8A-4147-A177-3AD203B41FA5}">
                      <a16:colId xmlns:a16="http://schemas.microsoft.com/office/drawing/2014/main" val="1164570202"/>
                    </a:ext>
                  </a:extLst>
                </a:gridCol>
                <a:gridCol w="6403785">
                  <a:extLst>
                    <a:ext uri="{9D8B030D-6E8A-4147-A177-3AD203B41FA5}">
                      <a16:colId xmlns:a16="http://schemas.microsoft.com/office/drawing/2014/main" val="1303524825"/>
                    </a:ext>
                  </a:extLst>
                </a:gridCol>
              </a:tblGrid>
              <a:tr h="364792">
                <a:tc>
                  <a:txBody>
                    <a:bodyPr/>
                    <a:lstStyle/>
                    <a:p>
                      <a:r>
                        <a:rPr lang="de-DE" dirty="0" smtClean="0"/>
                        <a:t>24. April</a:t>
                      </a:r>
                      <a:endParaRPr lang="de-DE" dirty="0"/>
                    </a:p>
                  </a:txBody>
                  <a:tcPr/>
                </a:tc>
                <a:tc>
                  <a:txBody>
                    <a:bodyPr/>
                    <a:lstStyle/>
                    <a:p>
                      <a:r>
                        <a:rPr lang="de-DE" sz="1600" b="0" dirty="0" smtClean="0"/>
                        <a:t>Ergebnisse</a:t>
                      </a:r>
                      <a:r>
                        <a:rPr lang="de-DE" sz="1600" b="0" baseline="0" dirty="0" smtClean="0"/>
                        <a:t> aus den PGR werden an das Dekanatsprojektteam gemeldet</a:t>
                      </a:r>
                      <a:endParaRPr lang="de-DE" sz="1600" b="0" dirty="0"/>
                    </a:p>
                  </a:txBody>
                  <a:tcPr/>
                </a:tc>
                <a:extLst>
                  <a:ext uri="{0D108BD9-81ED-4DB2-BD59-A6C34878D82A}">
                    <a16:rowId xmlns:a16="http://schemas.microsoft.com/office/drawing/2014/main" val="841074649"/>
                  </a:ext>
                </a:extLst>
              </a:tr>
              <a:tr h="364792">
                <a:tc>
                  <a:txBody>
                    <a:bodyPr/>
                    <a:lstStyle/>
                    <a:p>
                      <a:r>
                        <a:rPr lang="de-DE" dirty="0" smtClean="0"/>
                        <a:t>29. April</a:t>
                      </a:r>
                      <a:endParaRPr lang="de-DE" dirty="0"/>
                    </a:p>
                  </a:txBody>
                  <a:tcPr/>
                </a:tc>
                <a:tc>
                  <a:txBody>
                    <a:bodyPr/>
                    <a:lstStyle/>
                    <a:p>
                      <a:r>
                        <a:rPr lang="de-DE" dirty="0" smtClean="0"/>
                        <a:t>Statusgespräch mit Vertretern</a:t>
                      </a:r>
                      <a:r>
                        <a:rPr lang="de-DE" baseline="0" dirty="0" smtClean="0"/>
                        <a:t> der Steuerungsgruppe (BO)</a:t>
                      </a:r>
                      <a:endParaRPr lang="de-DE" dirty="0"/>
                    </a:p>
                  </a:txBody>
                  <a:tcPr/>
                </a:tc>
                <a:extLst>
                  <a:ext uri="{0D108BD9-81ED-4DB2-BD59-A6C34878D82A}">
                    <a16:rowId xmlns:a16="http://schemas.microsoft.com/office/drawing/2014/main" val="3158246605"/>
                  </a:ext>
                </a:extLst>
              </a:tr>
              <a:tr h="364792">
                <a:tc>
                  <a:txBody>
                    <a:bodyPr/>
                    <a:lstStyle/>
                    <a:p>
                      <a:r>
                        <a:rPr lang="de-DE" dirty="0" smtClean="0"/>
                        <a:t>5. Mai</a:t>
                      </a:r>
                      <a:endParaRPr lang="de-DE" dirty="0"/>
                    </a:p>
                  </a:txBody>
                  <a:tcPr/>
                </a:tc>
                <a:tc>
                  <a:txBody>
                    <a:bodyPr/>
                    <a:lstStyle/>
                    <a:p>
                      <a:r>
                        <a:rPr lang="de-DE" b="1" dirty="0" smtClean="0"/>
                        <a:t>Dekanatsversammlung</a:t>
                      </a:r>
                      <a:r>
                        <a:rPr lang="de-DE" dirty="0" smtClean="0"/>
                        <a:t> zum Pastoralen Weg</a:t>
                      </a:r>
                      <a:endParaRPr lang="de-DE" dirty="0"/>
                    </a:p>
                  </a:txBody>
                  <a:tcPr/>
                </a:tc>
                <a:extLst>
                  <a:ext uri="{0D108BD9-81ED-4DB2-BD59-A6C34878D82A}">
                    <a16:rowId xmlns:a16="http://schemas.microsoft.com/office/drawing/2014/main" val="3871996531"/>
                  </a:ext>
                </a:extLst>
              </a:tr>
              <a:tr h="364792">
                <a:tc>
                  <a:txBody>
                    <a:bodyPr/>
                    <a:lstStyle/>
                    <a:p>
                      <a:r>
                        <a:rPr lang="de-DE" dirty="0" smtClean="0"/>
                        <a:t>20. Mai</a:t>
                      </a:r>
                      <a:endParaRPr lang="de-DE" dirty="0"/>
                    </a:p>
                  </a:txBody>
                  <a:tcPr/>
                </a:tc>
                <a:tc>
                  <a:txBody>
                    <a:bodyPr/>
                    <a:lstStyle/>
                    <a:p>
                      <a:r>
                        <a:rPr lang="de-DE" dirty="0" smtClean="0"/>
                        <a:t>„Themenabend“ zum Pastoralen Weg</a:t>
                      </a:r>
                      <a:endParaRPr lang="de-DE" dirty="0"/>
                    </a:p>
                  </a:txBody>
                  <a:tcPr/>
                </a:tc>
                <a:extLst>
                  <a:ext uri="{0D108BD9-81ED-4DB2-BD59-A6C34878D82A}">
                    <a16:rowId xmlns:a16="http://schemas.microsoft.com/office/drawing/2014/main" val="669587471"/>
                  </a:ext>
                </a:extLst>
              </a:tr>
              <a:tr h="364792">
                <a:tc>
                  <a:txBody>
                    <a:bodyPr/>
                    <a:lstStyle/>
                    <a:p>
                      <a:r>
                        <a:rPr lang="de-DE" dirty="0" smtClean="0"/>
                        <a:t>18. Mai</a:t>
                      </a:r>
                      <a:endParaRPr lang="de-DE" dirty="0"/>
                    </a:p>
                  </a:txBody>
                  <a:tcPr/>
                </a:tc>
                <a:tc>
                  <a:txBody>
                    <a:bodyPr/>
                    <a:lstStyle/>
                    <a:p>
                      <a:r>
                        <a:rPr lang="de-DE" dirty="0" smtClean="0"/>
                        <a:t> Dekanatsprojektteam - Vorlagen</a:t>
                      </a:r>
                      <a:r>
                        <a:rPr lang="de-DE" baseline="0" dirty="0" smtClean="0"/>
                        <a:t> für das Votum werde erstellt</a:t>
                      </a:r>
                      <a:endParaRPr lang="de-DE" dirty="0"/>
                    </a:p>
                  </a:txBody>
                  <a:tcPr/>
                </a:tc>
                <a:extLst>
                  <a:ext uri="{0D108BD9-81ED-4DB2-BD59-A6C34878D82A}">
                    <a16:rowId xmlns:a16="http://schemas.microsoft.com/office/drawing/2014/main" val="1464367056"/>
                  </a:ext>
                </a:extLst>
              </a:tr>
              <a:tr h="364792">
                <a:tc>
                  <a:txBody>
                    <a:bodyPr/>
                    <a:lstStyle/>
                    <a:p>
                      <a:r>
                        <a:rPr lang="de-DE" b="1" dirty="0" smtClean="0"/>
                        <a:t>10.</a:t>
                      </a:r>
                      <a:r>
                        <a:rPr lang="de-DE" b="1" baseline="0" dirty="0" smtClean="0"/>
                        <a:t> Juni</a:t>
                      </a:r>
                      <a:endParaRPr lang="de-DE" b="1" dirty="0"/>
                    </a:p>
                  </a:txBody>
                  <a:tcPr/>
                </a:tc>
                <a:tc>
                  <a:txBody>
                    <a:bodyPr/>
                    <a:lstStyle/>
                    <a:p>
                      <a:r>
                        <a:rPr lang="de-DE" b="1" dirty="0" smtClean="0"/>
                        <a:t>Dekanatsversammlung – Vorbereitung des Votums</a:t>
                      </a:r>
                      <a:endParaRPr lang="de-DE" b="1" dirty="0"/>
                    </a:p>
                  </a:txBody>
                  <a:tcPr/>
                </a:tc>
                <a:extLst>
                  <a:ext uri="{0D108BD9-81ED-4DB2-BD59-A6C34878D82A}">
                    <a16:rowId xmlns:a16="http://schemas.microsoft.com/office/drawing/2014/main" val="4020817416"/>
                  </a:ext>
                </a:extLst>
              </a:tr>
              <a:tr h="364792">
                <a:tc>
                  <a:txBody>
                    <a:bodyPr/>
                    <a:lstStyle/>
                    <a:p>
                      <a:r>
                        <a:rPr lang="de-DE" dirty="0" smtClean="0"/>
                        <a:t>9. Juli</a:t>
                      </a:r>
                      <a:endParaRPr lang="de-DE" dirty="0"/>
                    </a:p>
                  </a:txBody>
                  <a:tcPr/>
                </a:tc>
                <a:tc>
                  <a:txBody>
                    <a:bodyPr/>
                    <a:lstStyle/>
                    <a:p>
                      <a:r>
                        <a:rPr lang="de-DE" b="1" dirty="0" smtClean="0"/>
                        <a:t>Dekanatsversammlung</a:t>
                      </a:r>
                      <a:r>
                        <a:rPr lang="de-DE" dirty="0" smtClean="0"/>
                        <a:t> – Votum</a:t>
                      </a:r>
                      <a:r>
                        <a:rPr lang="de-DE" baseline="0" dirty="0" smtClean="0"/>
                        <a:t> über die künftige Struktur</a:t>
                      </a:r>
                      <a:endParaRPr lang="de-DE" dirty="0"/>
                    </a:p>
                  </a:txBody>
                  <a:tcPr/>
                </a:tc>
                <a:extLst>
                  <a:ext uri="{0D108BD9-81ED-4DB2-BD59-A6C34878D82A}">
                    <a16:rowId xmlns:a16="http://schemas.microsoft.com/office/drawing/2014/main" val="3682091976"/>
                  </a:ext>
                </a:extLst>
              </a:tr>
              <a:tr h="364792">
                <a:tc>
                  <a:txBody>
                    <a:bodyPr/>
                    <a:lstStyle/>
                    <a:p>
                      <a:r>
                        <a:rPr lang="de-DE" dirty="0" smtClean="0"/>
                        <a:t>10. Juli</a:t>
                      </a:r>
                      <a:endParaRPr lang="de-DE" dirty="0"/>
                    </a:p>
                  </a:txBody>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de-DE" dirty="0" smtClean="0"/>
                        <a:t>Ergebnis der DV wird an die Steuerungsgruppe</a:t>
                      </a:r>
                      <a:r>
                        <a:rPr lang="de-DE" baseline="0" dirty="0" smtClean="0"/>
                        <a:t> des Bistums gesandt</a:t>
                      </a:r>
                      <a:endParaRPr lang="de-DE" dirty="0" smtClean="0"/>
                    </a:p>
                  </a:txBody>
                  <a:tcPr/>
                </a:tc>
                <a:extLst>
                  <a:ext uri="{0D108BD9-81ED-4DB2-BD59-A6C34878D82A}">
                    <a16:rowId xmlns:a16="http://schemas.microsoft.com/office/drawing/2014/main" val="4098902945"/>
                  </a:ext>
                </a:extLst>
              </a:tr>
              <a:tr h="364792">
                <a:tc>
                  <a:txBody>
                    <a:bodyPr/>
                    <a:lstStyle/>
                    <a:p>
                      <a:r>
                        <a:rPr lang="de-DE" dirty="0" smtClean="0"/>
                        <a:t>August</a:t>
                      </a:r>
                      <a:endParaRPr lang="de-DE" dirty="0"/>
                    </a:p>
                  </a:txBody>
                  <a:tcPr/>
                </a:tc>
                <a:tc>
                  <a:txBody>
                    <a:bodyPr/>
                    <a:lstStyle/>
                    <a:p>
                      <a:r>
                        <a:rPr lang="de-DE" dirty="0" smtClean="0"/>
                        <a:t>Rückmeldungen aus der Bistumssteuerungsgruppe</a:t>
                      </a:r>
                    </a:p>
                    <a:p>
                      <a:r>
                        <a:rPr lang="de-DE" dirty="0" smtClean="0"/>
                        <a:t>Weiterarbeit am Konzept</a:t>
                      </a:r>
                      <a:endParaRPr lang="de-DE" dirty="0"/>
                    </a:p>
                  </a:txBody>
                  <a:tcPr/>
                </a:tc>
                <a:extLst>
                  <a:ext uri="{0D108BD9-81ED-4DB2-BD59-A6C34878D82A}">
                    <a16:rowId xmlns:a16="http://schemas.microsoft.com/office/drawing/2014/main" val="472954367"/>
                  </a:ext>
                </a:extLst>
              </a:tr>
              <a:tr h="364792">
                <a:tc>
                  <a:txBody>
                    <a:bodyPr/>
                    <a:lstStyle/>
                    <a:p>
                      <a:r>
                        <a:rPr lang="de-DE" b="1" dirty="0" smtClean="0"/>
                        <a:t>15. September</a:t>
                      </a:r>
                      <a:endParaRPr lang="de-DE" b="1" dirty="0"/>
                    </a:p>
                  </a:txBody>
                  <a:tcPr/>
                </a:tc>
                <a:tc>
                  <a:txBody>
                    <a:bodyPr/>
                    <a:lstStyle/>
                    <a:p>
                      <a:r>
                        <a:rPr lang="de-DE" b="1" dirty="0" smtClean="0"/>
                        <a:t>Dekanatsversammlung </a:t>
                      </a:r>
                      <a:r>
                        <a:rPr lang="de-DE" sz="1600" b="1" dirty="0" smtClean="0"/>
                        <a:t>– </a:t>
                      </a:r>
                      <a:r>
                        <a:rPr lang="de-DE" sz="1600" b="0" dirty="0" smtClean="0"/>
                        <a:t>Konzeptentwurf wird</a:t>
                      </a:r>
                      <a:r>
                        <a:rPr lang="de-DE" sz="1600" b="0" baseline="0" dirty="0" smtClean="0"/>
                        <a:t> vorgestellt und beraten</a:t>
                      </a:r>
                      <a:endParaRPr lang="de-DE" sz="1600" b="0" dirty="0"/>
                    </a:p>
                  </a:txBody>
                  <a:tcPr/>
                </a:tc>
                <a:extLst>
                  <a:ext uri="{0D108BD9-81ED-4DB2-BD59-A6C34878D82A}">
                    <a16:rowId xmlns:a16="http://schemas.microsoft.com/office/drawing/2014/main" val="3513591477"/>
                  </a:ext>
                </a:extLst>
              </a:tr>
              <a:tr h="364792">
                <a:tc>
                  <a:txBody>
                    <a:bodyPr/>
                    <a:lstStyle/>
                    <a:p>
                      <a:r>
                        <a:rPr lang="de-DE" b="0" dirty="0" smtClean="0"/>
                        <a:t>Oktober</a:t>
                      </a:r>
                      <a:endParaRPr lang="de-DE" b="0" dirty="0"/>
                    </a:p>
                  </a:txBody>
                  <a:tcPr/>
                </a:tc>
                <a:tc>
                  <a:txBody>
                    <a:bodyPr/>
                    <a:lstStyle/>
                    <a:p>
                      <a:r>
                        <a:rPr lang="de-DE" b="0" dirty="0" smtClean="0"/>
                        <a:t>Weitere Beratungen in den Gemeinden/Gremien</a:t>
                      </a:r>
                      <a:endParaRPr lang="de-DE" b="0" dirty="0"/>
                    </a:p>
                  </a:txBody>
                  <a:tcPr/>
                </a:tc>
                <a:extLst>
                  <a:ext uri="{0D108BD9-81ED-4DB2-BD59-A6C34878D82A}">
                    <a16:rowId xmlns:a16="http://schemas.microsoft.com/office/drawing/2014/main" val="2957162082"/>
                  </a:ext>
                </a:extLst>
              </a:tr>
              <a:tr h="364792">
                <a:tc>
                  <a:txBody>
                    <a:bodyPr/>
                    <a:lstStyle/>
                    <a:p>
                      <a:r>
                        <a:rPr lang="de-DE" b="1" dirty="0" smtClean="0"/>
                        <a:t>4. November</a:t>
                      </a:r>
                      <a:endParaRPr lang="de-DE" b="1" dirty="0"/>
                    </a:p>
                  </a:txBody>
                  <a:tcPr/>
                </a:tc>
                <a:tc>
                  <a:txBody>
                    <a:bodyPr/>
                    <a:lstStyle/>
                    <a:p>
                      <a:r>
                        <a:rPr lang="de-DE" b="1" dirty="0" smtClean="0"/>
                        <a:t>Dekanatsversammlung</a:t>
                      </a:r>
                      <a:r>
                        <a:rPr lang="de-DE" b="1" baseline="0" dirty="0" smtClean="0"/>
                        <a:t> – endgültiges Votum für das Konzept</a:t>
                      </a:r>
                      <a:endParaRPr lang="de-DE" b="1" dirty="0"/>
                    </a:p>
                  </a:txBody>
                  <a:tcPr/>
                </a:tc>
                <a:extLst>
                  <a:ext uri="{0D108BD9-81ED-4DB2-BD59-A6C34878D82A}">
                    <a16:rowId xmlns:a16="http://schemas.microsoft.com/office/drawing/2014/main" val="4568199"/>
                  </a:ext>
                </a:extLst>
              </a:tr>
              <a:tr h="364792">
                <a:tc>
                  <a:txBody>
                    <a:bodyPr/>
                    <a:lstStyle/>
                    <a:p>
                      <a:r>
                        <a:rPr lang="de-DE" b="0" dirty="0" smtClean="0"/>
                        <a:t>26. November</a:t>
                      </a:r>
                      <a:endParaRPr lang="de-DE" b="0" dirty="0"/>
                    </a:p>
                  </a:txBody>
                  <a:tcPr/>
                </a:tc>
                <a:tc>
                  <a:txBody>
                    <a:bodyPr/>
                    <a:lstStyle/>
                    <a:p>
                      <a:r>
                        <a:rPr lang="de-DE" b="0" dirty="0" smtClean="0"/>
                        <a:t>Letzter</a:t>
                      </a:r>
                      <a:r>
                        <a:rPr lang="de-DE" b="0" baseline="0" dirty="0" smtClean="0"/>
                        <a:t> Abgabetermin für das Konzept</a:t>
                      </a:r>
                      <a:endParaRPr lang="de-DE" b="0" dirty="0"/>
                    </a:p>
                  </a:txBody>
                  <a:tcPr/>
                </a:tc>
                <a:extLst>
                  <a:ext uri="{0D108BD9-81ED-4DB2-BD59-A6C34878D82A}">
                    <a16:rowId xmlns:a16="http://schemas.microsoft.com/office/drawing/2014/main" val="3906710385"/>
                  </a:ext>
                </a:extLst>
              </a:tr>
            </a:tbl>
          </a:graphicData>
        </a:graphic>
      </p:graphicFrame>
    </p:spTree>
    <p:extLst>
      <p:ext uri="{BB962C8B-B14F-4D97-AF65-F5344CB8AC3E}">
        <p14:creationId xmlns:p14="http://schemas.microsoft.com/office/powerpoint/2010/main" val="3441032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4294967295"/>
          </p:nvPr>
        </p:nvSpPr>
        <p:spPr>
          <a:xfrm>
            <a:off x="692727" y="2078181"/>
            <a:ext cx="10515600" cy="4351338"/>
          </a:xfrm>
        </p:spPr>
        <p:txBody>
          <a:bodyPr>
            <a:normAutofit/>
          </a:bodyPr>
          <a:lstStyle/>
          <a:p>
            <a:pPr marL="0" indent="0" algn="ctr">
              <a:buNone/>
            </a:pPr>
            <a:endParaRPr lang="de-DE" dirty="0" smtClean="0"/>
          </a:p>
          <a:p>
            <a:pPr marL="0" indent="0" algn="ctr">
              <a:buNone/>
            </a:pPr>
            <a:r>
              <a:rPr lang="de-DE" sz="4000" b="1" dirty="0" smtClean="0"/>
              <a:t>Und wie geht es weiter? </a:t>
            </a:r>
          </a:p>
          <a:p>
            <a:pPr marL="0" indent="0" algn="ctr">
              <a:buNone/>
            </a:pPr>
            <a:endParaRPr lang="de-DE" sz="4000" b="1" dirty="0" smtClean="0"/>
          </a:p>
          <a:p>
            <a:pPr marL="0" indent="0" algn="ctr">
              <a:buNone/>
            </a:pPr>
            <a:r>
              <a:rPr lang="de-DE" sz="4000" b="1" dirty="0" smtClean="0"/>
              <a:t>Kurzer Ausblick auf Phase II und III.</a:t>
            </a:r>
            <a:endParaRPr lang="de-DE" sz="3600" dirty="0"/>
          </a:p>
          <a:p>
            <a:pPr marL="0" indent="0" algn="ctr">
              <a:buNone/>
            </a:pPr>
            <a:endParaRPr lang="de-DE" sz="3600" dirty="0"/>
          </a:p>
        </p:txBody>
      </p:sp>
      <p:pic>
        <p:nvPicPr>
          <p:cNvPr id="9" name="Grafik 8"/>
          <p:cNvPicPr/>
          <p:nvPr/>
        </p:nvPicPr>
        <p:blipFill>
          <a:blip r:embed="rId2">
            <a:extLst>
              <a:ext uri="{28A0092B-C50C-407E-A947-70E740481C1C}">
                <a14:useLocalDpi xmlns:a14="http://schemas.microsoft.com/office/drawing/2010/main" val="0"/>
              </a:ext>
            </a:extLst>
          </a:blip>
          <a:srcRect/>
          <a:stretch>
            <a:fillRect/>
          </a:stretch>
        </p:blipFill>
        <p:spPr bwMode="auto">
          <a:xfrm>
            <a:off x="3156239" y="134042"/>
            <a:ext cx="6472670" cy="1944139"/>
          </a:xfrm>
          <a:prstGeom prst="rect">
            <a:avLst/>
          </a:prstGeom>
          <a:noFill/>
          <a:ln>
            <a:noFill/>
          </a:ln>
        </p:spPr>
      </p:pic>
    </p:spTree>
    <p:extLst>
      <p:ext uri="{BB962C8B-B14F-4D97-AF65-F5344CB8AC3E}">
        <p14:creationId xmlns:p14="http://schemas.microsoft.com/office/powerpoint/2010/main" val="42148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32601"/>
          </a:xfrm>
        </p:spPr>
        <p:txBody>
          <a:bodyPr/>
          <a:lstStyle/>
          <a:p>
            <a:r>
              <a:rPr lang="de-DE" dirty="0" smtClean="0">
                <a:solidFill>
                  <a:srgbClr val="C00000"/>
                </a:solidFill>
              </a:rPr>
              <a:t>Phase II ab Osterzeit 2022: Worum geht es?</a:t>
            </a:r>
            <a:endParaRPr lang="de-DE" dirty="0">
              <a:solidFill>
                <a:srgbClr val="C00000"/>
              </a:solidFill>
            </a:endParaRPr>
          </a:p>
        </p:txBody>
      </p:sp>
      <p:sp>
        <p:nvSpPr>
          <p:cNvPr id="3" name="Inhaltsplatzhalter 2"/>
          <p:cNvSpPr>
            <a:spLocks noGrp="1"/>
          </p:cNvSpPr>
          <p:nvPr>
            <p:ph idx="1"/>
          </p:nvPr>
        </p:nvSpPr>
        <p:spPr>
          <a:xfrm>
            <a:off x="838200" y="1397726"/>
            <a:ext cx="10515600" cy="4779237"/>
          </a:xfrm>
        </p:spPr>
        <p:txBody>
          <a:bodyPr>
            <a:normAutofit fontScale="92500" lnSpcReduction="10000"/>
          </a:bodyPr>
          <a:lstStyle/>
          <a:p>
            <a:pPr marL="0" indent="0">
              <a:lnSpc>
                <a:spcPct val="150000"/>
              </a:lnSpc>
              <a:buNone/>
            </a:pPr>
            <a:r>
              <a:rPr lang="de-DE" dirty="0" smtClean="0"/>
              <a:t>Zu Beginn der zweiten Phase des Pastoralen Weges wird der Bischof auf Grundlage der Pastoralkonzepte der Dekanate die </a:t>
            </a:r>
            <a:r>
              <a:rPr lang="de-DE" dirty="0" smtClean="0">
                <a:solidFill>
                  <a:srgbClr val="FF0000"/>
                </a:solidFill>
              </a:rPr>
              <a:t>Pastoralräume</a:t>
            </a:r>
            <a:r>
              <a:rPr lang="de-DE" dirty="0" smtClean="0"/>
              <a:t> einrichten, die die zukünftigen Pfarreien bilden werden. </a:t>
            </a:r>
          </a:p>
          <a:p>
            <a:pPr marL="0" indent="0">
              <a:lnSpc>
                <a:spcPct val="150000"/>
              </a:lnSpc>
              <a:buNone/>
            </a:pPr>
            <a:r>
              <a:rPr lang="de-DE" dirty="0" smtClean="0"/>
              <a:t>Diese etwa 50 Pastoralräume sind Räume enger Zusammenarbeit mehrerer Pfarreien, Gemeinden und Kirchorte. Sie bereiten sich darauf vor, dass sie neue Pfarreien werden – also Netzwerke von Gemeinden und Kirchorten, in denen Leben und Glauben, Ressourcen und Verantwortung auf vielfältige Weise immer mehr geteilt werden. </a:t>
            </a:r>
          </a:p>
        </p:txBody>
      </p:sp>
    </p:spTree>
    <p:extLst>
      <p:ext uri="{BB962C8B-B14F-4D97-AF65-F5344CB8AC3E}">
        <p14:creationId xmlns:p14="http://schemas.microsoft.com/office/powerpoint/2010/main" val="425530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05394"/>
            <a:ext cx="10515600" cy="1149532"/>
          </a:xfrm>
        </p:spPr>
        <p:txBody>
          <a:bodyPr>
            <a:normAutofit fontScale="90000"/>
          </a:bodyPr>
          <a:lstStyle/>
          <a:p>
            <a:pPr algn="ctr"/>
            <a:r>
              <a:rPr lang="de-DE" dirty="0" smtClean="0">
                <a:solidFill>
                  <a:srgbClr val="C00000"/>
                </a:solidFill>
              </a:rPr>
              <a:t>Phase II ab Osterzeit 2022: Worum geht es?</a:t>
            </a:r>
            <a:br>
              <a:rPr lang="de-DE" dirty="0" smtClean="0">
                <a:solidFill>
                  <a:srgbClr val="C00000"/>
                </a:solidFill>
              </a:rPr>
            </a:br>
            <a:endParaRPr lang="de-DE" dirty="0">
              <a:solidFill>
                <a:srgbClr val="C00000"/>
              </a:solidFill>
            </a:endParaRPr>
          </a:p>
        </p:txBody>
      </p:sp>
      <p:sp>
        <p:nvSpPr>
          <p:cNvPr id="3" name="Inhaltsplatzhalter 2"/>
          <p:cNvSpPr>
            <a:spLocks noGrp="1"/>
          </p:cNvSpPr>
          <p:nvPr>
            <p:ph idx="1"/>
          </p:nvPr>
        </p:nvSpPr>
        <p:spPr>
          <a:xfrm>
            <a:off x="838200" y="2011680"/>
            <a:ext cx="10515600" cy="4165283"/>
          </a:xfrm>
        </p:spPr>
        <p:txBody>
          <a:bodyPr>
            <a:normAutofit/>
          </a:bodyPr>
          <a:lstStyle/>
          <a:p>
            <a:pPr marL="0" indent="0">
              <a:lnSpc>
                <a:spcPct val="150000"/>
              </a:lnSpc>
              <a:buNone/>
            </a:pPr>
            <a:r>
              <a:rPr lang="de-DE" sz="3600" dirty="0" smtClean="0"/>
              <a:t>Diese zweite Phase ist damit eine </a:t>
            </a:r>
            <a:r>
              <a:rPr lang="de-DE" sz="3600" dirty="0" smtClean="0">
                <a:solidFill>
                  <a:srgbClr val="FF0000"/>
                </a:solidFill>
              </a:rPr>
              <a:t>Phase des Übergangs</a:t>
            </a:r>
            <a:r>
              <a:rPr lang="de-DE" sz="3600" dirty="0" smtClean="0"/>
              <a:t>: Die neuen Räume der Zusammenarbeit stehen bereits verbindlich fest; die bisherigen Pfarreien und ihre Gremien bestehen aber noch fort. </a:t>
            </a:r>
            <a:endParaRPr lang="de-DE" sz="3600" dirty="0"/>
          </a:p>
        </p:txBody>
      </p:sp>
    </p:spTree>
    <p:extLst>
      <p:ext uri="{BB962C8B-B14F-4D97-AF65-F5344CB8AC3E}">
        <p14:creationId xmlns:p14="http://schemas.microsoft.com/office/powerpoint/2010/main" val="6774632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57200"/>
            <a:ext cx="10515600" cy="1254034"/>
          </a:xfrm>
        </p:spPr>
        <p:txBody>
          <a:bodyPr>
            <a:normAutofit/>
          </a:bodyPr>
          <a:lstStyle/>
          <a:p>
            <a:pPr algn="ctr"/>
            <a:r>
              <a:rPr lang="de-DE" dirty="0" smtClean="0">
                <a:solidFill>
                  <a:srgbClr val="C00000"/>
                </a:solidFill>
              </a:rPr>
              <a:t>Phase III</a:t>
            </a:r>
            <a:endParaRPr lang="de-DE" dirty="0">
              <a:solidFill>
                <a:srgbClr val="C00000"/>
              </a:solidFill>
            </a:endParaRPr>
          </a:p>
        </p:txBody>
      </p:sp>
      <p:sp>
        <p:nvSpPr>
          <p:cNvPr id="3" name="Inhaltsplatzhalter 2"/>
          <p:cNvSpPr>
            <a:spLocks noGrp="1"/>
          </p:cNvSpPr>
          <p:nvPr>
            <p:ph idx="1"/>
          </p:nvPr>
        </p:nvSpPr>
        <p:spPr>
          <a:xfrm>
            <a:off x="838200" y="2011680"/>
            <a:ext cx="10515600" cy="4165283"/>
          </a:xfrm>
        </p:spPr>
        <p:txBody>
          <a:bodyPr>
            <a:normAutofit fontScale="92500" lnSpcReduction="20000"/>
          </a:bodyPr>
          <a:lstStyle/>
          <a:p>
            <a:pPr marL="0" indent="0">
              <a:lnSpc>
                <a:spcPct val="150000"/>
              </a:lnSpc>
              <a:buNone/>
            </a:pPr>
            <a:r>
              <a:rPr lang="de-DE" sz="3600" dirty="0" smtClean="0"/>
              <a:t>Mit der Fusion bzw. Neugründung der neuen Pfarreien beginnt dann die dritte Phase des Pastoralen Weges, der </a:t>
            </a:r>
            <a:r>
              <a:rPr lang="de-DE" sz="3600" dirty="0" smtClean="0">
                <a:solidFill>
                  <a:srgbClr val="FF0000"/>
                </a:solidFill>
              </a:rPr>
              <a:t>Pfarreientwicklungsprozess</a:t>
            </a:r>
            <a:r>
              <a:rPr lang="de-DE" sz="3600" dirty="0" smtClean="0"/>
              <a:t>. </a:t>
            </a:r>
          </a:p>
          <a:p>
            <a:pPr marL="0" indent="0">
              <a:lnSpc>
                <a:spcPct val="150000"/>
              </a:lnSpc>
              <a:buNone/>
            </a:pPr>
            <a:r>
              <a:rPr lang="de-DE" sz="3600" dirty="0" smtClean="0"/>
              <a:t>Sie beginnt </a:t>
            </a:r>
            <a:r>
              <a:rPr lang="de-DE" sz="3600" dirty="0" smtClean="0">
                <a:solidFill>
                  <a:srgbClr val="FF0000"/>
                </a:solidFill>
              </a:rPr>
              <a:t>nicht zu einem festen Termin</a:t>
            </a:r>
            <a:r>
              <a:rPr lang="de-DE" sz="3600" dirty="0" smtClean="0"/>
              <a:t>, sondern nach und nach für alle neuen Pfarreien ab 2023/24 bis spätestens 2030. </a:t>
            </a:r>
            <a:endParaRPr lang="de-DE" sz="3600" dirty="0"/>
          </a:p>
        </p:txBody>
      </p:sp>
    </p:spTree>
    <p:extLst>
      <p:ext uri="{BB962C8B-B14F-4D97-AF65-F5344CB8AC3E}">
        <p14:creationId xmlns:p14="http://schemas.microsoft.com/office/powerpoint/2010/main" val="20078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C00000"/>
                </a:solidFill>
              </a:rPr>
              <a:t>Die Pastoralräume in Phase II:</a:t>
            </a:r>
            <a:br>
              <a:rPr lang="de-DE" dirty="0" smtClean="0">
                <a:solidFill>
                  <a:srgbClr val="C00000"/>
                </a:solidFill>
              </a:rPr>
            </a:br>
            <a:r>
              <a:rPr lang="de-DE" dirty="0" smtClean="0">
                <a:solidFill>
                  <a:srgbClr val="C00000"/>
                </a:solidFill>
              </a:rPr>
              <a:t>Wichtige Verantwortungsträger(innen)</a:t>
            </a:r>
            <a:endParaRPr lang="de-DE" dirty="0">
              <a:solidFill>
                <a:srgbClr val="C00000"/>
              </a:solidFill>
            </a:endParaRPr>
          </a:p>
        </p:txBody>
      </p:sp>
      <p:sp>
        <p:nvSpPr>
          <p:cNvPr id="3" name="Inhaltsplatzhalter 2"/>
          <p:cNvSpPr>
            <a:spLocks noGrp="1"/>
          </p:cNvSpPr>
          <p:nvPr>
            <p:ph idx="1"/>
          </p:nvPr>
        </p:nvSpPr>
        <p:spPr/>
        <p:txBody>
          <a:bodyPr/>
          <a:lstStyle/>
          <a:p>
            <a:pPr marL="0" indent="0">
              <a:lnSpc>
                <a:spcPct val="150000"/>
              </a:lnSpc>
              <a:buNone/>
            </a:pPr>
            <a:r>
              <a:rPr lang="de-DE" dirty="0"/>
              <a:t>Für die zweite Phase des Pastoralen Weges sind in den Pastoralräumen geeignete Personen zu benennen und Gremien zu etablieren, die für die Weiterarbeit an den Pastoralkonzepten und für die Vorbereitung der Fusion bzw. Neugründung geeignet sind. </a:t>
            </a:r>
            <a:endParaRPr lang="de-DE" dirty="0" smtClean="0"/>
          </a:p>
          <a:p>
            <a:pPr marL="0" indent="0">
              <a:lnSpc>
                <a:spcPct val="150000"/>
              </a:lnSpc>
              <a:buNone/>
            </a:pPr>
            <a:r>
              <a:rPr lang="de-DE" dirty="0" smtClean="0"/>
              <a:t>Zu </a:t>
            </a:r>
            <a:r>
              <a:rPr lang="de-DE" dirty="0"/>
              <a:t>beachten ist, dass diese Gremien nur in enger Zusammenarbeit mit den Leitungen und Gremien der bisherigen Pfarreien wirken können. </a:t>
            </a:r>
          </a:p>
        </p:txBody>
      </p:sp>
    </p:spTree>
    <p:extLst>
      <p:ext uri="{BB962C8B-B14F-4D97-AF65-F5344CB8AC3E}">
        <p14:creationId xmlns:p14="http://schemas.microsoft.com/office/powerpoint/2010/main" val="3412012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85724"/>
            <a:ext cx="12039600" cy="6772276"/>
          </a:xfrm>
          <a:prstGeom prst="rect">
            <a:avLst/>
          </a:prstGeom>
        </p:spPr>
      </p:pic>
    </p:spTree>
    <p:extLst>
      <p:ext uri="{BB962C8B-B14F-4D97-AF65-F5344CB8AC3E}">
        <p14:creationId xmlns:p14="http://schemas.microsoft.com/office/powerpoint/2010/main" val="2299196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4294967295"/>
          </p:nvPr>
        </p:nvSpPr>
        <p:spPr>
          <a:xfrm>
            <a:off x="692727" y="2078181"/>
            <a:ext cx="10515600" cy="4351338"/>
          </a:xfrm>
        </p:spPr>
        <p:txBody>
          <a:bodyPr>
            <a:normAutofit/>
          </a:bodyPr>
          <a:lstStyle/>
          <a:p>
            <a:pPr marL="0" indent="0" algn="ctr">
              <a:buNone/>
            </a:pPr>
            <a:endParaRPr lang="de-DE" dirty="0" smtClean="0"/>
          </a:p>
          <a:p>
            <a:pPr marL="0" indent="0" algn="ctr">
              <a:lnSpc>
                <a:spcPct val="150000"/>
              </a:lnSpc>
              <a:buNone/>
            </a:pPr>
            <a:r>
              <a:rPr lang="de-DE" dirty="0" smtClean="0"/>
              <a:t>Wenn sie Fragen haben, ein Gespräch in ihrer Gemeinde, ihren Gremien zu den Themen des Pastoralen Wegs führen wollen, schreiben Sie ein Mail an: </a:t>
            </a:r>
          </a:p>
          <a:p>
            <a:pPr marL="0" indent="0" algn="ctr">
              <a:buNone/>
            </a:pPr>
            <a:endParaRPr lang="de-DE" sz="2000" dirty="0"/>
          </a:p>
          <a:p>
            <a:pPr marL="0" indent="0" algn="ctr">
              <a:buNone/>
            </a:pPr>
            <a:r>
              <a:rPr lang="de-DE" dirty="0" smtClean="0">
                <a:hlinkClick r:id="rId2"/>
              </a:rPr>
              <a:t>susanne.fitz@bistum-mainz.de</a:t>
            </a:r>
            <a:endParaRPr lang="de-DE" sz="3600" dirty="0" smtClean="0"/>
          </a:p>
        </p:txBody>
      </p:sp>
      <p:pic>
        <p:nvPicPr>
          <p:cNvPr id="9" name="Grafik 8"/>
          <p:cNvPicPr/>
          <p:nvPr/>
        </p:nvPicPr>
        <p:blipFill>
          <a:blip r:embed="rId3">
            <a:extLst>
              <a:ext uri="{28A0092B-C50C-407E-A947-70E740481C1C}">
                <a14:useLocalDpi xmlns:a14="http://schemas.microsoft.com/office/drawing/2010/main" val="0"/>
              </a:ext>
            </a:extLst>
          </a:blip>
          <a:srcRect/>
          <a:stretch>
            <a:fillRect/>
          </a:stretch>
        </p:blipFill>
        <p:spPr bwMode="auto">
          <a:xfrm>
            <a:off x="3156239" y="134042"/>
            <a:ext cx="6472670" cy="1944139"/>
          </a:xfrm>
          <a:prstGeom prst="rect">
            <a:avLst/>
          </a:prstGeom>
          <a:noFill/>
          <a:ln>
            <a:noFill/>
          </a:ln>
        </p:spPr>
      </p:pic>
    </p:spTree>
    <p:extLst>
      <p:ext uri="{BB962C8B-B14F-4D97-AF65-F5344CB8AC3E}">
        <p14:creationId xmlns:p14="http://schemas.microsoft.com/office/powerpoint/2010/main" val="17562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4294967295"/>
          </p:nvPr>
        </p:nvSpPr>
        <p:spPr>
          <a:xfrm>
            <a:off x="0" y="1825625"/>
            <a:ext cx="10515600" cy="4351338"/>
          </a:xfrm>
        </p:spPr>
        <p:txBody>
          <a:bodyPr/>
          <a:lstStyle/>
          <a:p>
            <a:pPr marL="0" indent="0">
              <a:buNone/>
            </a:pPr>
            <a:endParaRPr lang="de-DE" dirty="0" smtClean="0"/>
          </a:p>
          <a:p>
            <a:pPr marL="0" indent="0">
              <a:buNone/>
            </a:pPr>
            <a:endParaRPr lang="de-DE" dirty="0" smtClean="0"/>
          </a:p>
        </p:txBody>
      </p:sp>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1497962" y="1140978"/>
            <a:ext cx="9294730" cy="3846658"/>
          </a:xfrm>
          <a:prstGeom prst="rect">
            <a:avLst/>
          </a:prstGeom>
          <a:noFill/>
          <a:ln>
            <a:noFill/>
          </a:ln>
        </p:spPr>
      </p:pic>
    </p:spTree>
    <p:extLst>
      <p:ext uri="{BB962C8B-B14F-4D97-AF65-F5344CB8AC3E}">
        <p14:creationId xmlns:p14="http://schemas.microsoft.com/office/powerpoint/2010/main" val="410414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1593273" y="2551836"/>
            <a:ext cx="9282545" cy="2400657"/>
          </a:xfrm>
          <a:prstGeom prst="rect">
            <a:avLst/>
          </a:prstGeom>
        </p:spPr>
        <p:txBody>
          <a:bodyPr wrap="square">
            <a:spAutoFit/>
          </a:bodyPr>
          <a:lstStyle/>
          <a:p>
            <a:pPr>
              <a:lnSpc>
                <a:spcPct val="150000"/>
              </a:lnSpc>
              <a:spcAft>
                <a:spcPts val="0"/>
              </a:spcAft>
            </a:pPr>
            <a:r>
              <a:rPr lang="de-DE" sz="2000" dirty="0">
                <a:solidFill>
                  <a:srgbClr val="000000"/>
                </a:solidFill>
                <a:latin typeface="Helvetica Neue"/>
                <a:ea typeface="Arial Unicode MS"/>
                <a:cs typeface="Arial Unicode MS"/>
              </a:rPr>
              <a:t>Wir wollen als Kirche präsent </a:t>
            </a:r>
            <a:r>
              <a:rPr lang="de-DE" sz="2000" dirty="0" smtClean="0">
                <a:solidFill>
                  <a:srgbClr val="000000"/>
                </a:solidFill>
                <a:latin typeface="Helvetica Neue"/>
                <a:ea typeface="Arial Unicode MS"/>
                <a:cs typeface="Arial Unicode MS"/>
              </a:rPr>
              <a:t>sein mit christlichem Denken und Handeln, </a:t>
            </a:r>
            <a:r>
              <a:rPr lang="de-DE" sz="2000" dirty="0">
                <a:solidFill>
                  <a:srgbClr val="000000"/>
                </a:solidFill>
                <a:latin typeface="Helvetica Neue"/>
                <a:ea typeface="Arial Unicode MS"/>
                <a:cs typeface="Arial Unicode MS"/>
              </a:rPr>
              <a:t>an alten und neuen </a:t>
            </a:r>
            <a:r>
              <a:rPr lang="de-DE" sz="2000" dirty="0" smtClean="0">
                <a:solidFill>
                  <a:srgbClr val="000000"/>
                </a:solidFill>
                <a:latin typeface="Helvetica Neue"/>
                <a:ea typeface="Arial Unicode MS"/>
                <a:cs typeface="Arial Unicode MS"/>
              </a:rPr>
              <a:t>Kirchorten mitten im Lebensalltag.</a:t>
            </a:r>
            <a:endParaRPr lang="de-DE" dirty="0">
              <a:solidFill>
                <a:srgbClr val="000000"/>
              </a:solidFill>
              <a:latin typeface="Helvetica Neue"/>
              <a:ea typeface="Arial Unicode MS"/>
              <a:cs typeface="Arial Unicode MS"/>
            </a:endParaRPr>
          </a:p>
          <a:p>
            <a:pPr>
              <a:lnSpc>
                <a:spcPct val="150000"/>
              </a:lnSpc>
              <a:spcAft>
                <a:spcPts val="0"/>
              </a:spcAft>
            </a:pPr>
            <a:r>
              <a:rPr lang="de-DE" sz="2000" dirty="0">
                <a:solidFill>
                  <a:srgbClr val="000000"/>
                </a:solidFill>
                <a:latin typeface="Helvetica Neue"/>
                <a:ea typeface="Arial Unicode MS"/>
                <a:cs typeface="Arial Unicode MS"/>
              </a:rPr>
              <a:t>Die Vielfalt unserer Angebote soll in Wertschätzung miteinander gelebt werden und vernetzt miteinander </a:t>
            </a:r>
            <a:r>
              <a:rPr lang="de-DE" sz="2000" dirty="0" err="1" smtClean="0">
                <a:solidFill>
                  <a:srgbClr val="000000"/>
                </a:solidFill>
                <a:latin typeface="Helvetica Neue"/>
                <a:ea typeface="Arial Unicode MS"/>
                <a:cs typeface="Arial Unicode MS"/>
              </a:rPr>
              <a:t>lebbar</a:t>
            </a:r>
            <a:r>
              <a:rPr lang="de-DE" sz="2000" dirty="0" smtClean="0">
                <a:solidFill>
                  <a:srgbClr val="000000"/>
                </a:solidFill>
                <a:latin typeface="Helvetica Neue"/>
                <a:ea typeface="Arial Unicode MS"/>
                <a:cs typeface="Arial Unicode MS"/>
              </a:rPr>
              <a:t> </a:t>
            </a:r>
            <a:r>
              <a:rPr lang="de-DE" sz="2000" dirty="0">
                <a:solidFill>
                  <a:srgbClr val="000000"/>
                </a:solidFill>
                <a:latin typeface="Helvetica Neue"/>
                <a:ea typeface="Arial Unicode MS"/>
                <a:cs typeface="Arial Unicode MS"/>
              </a:rPr>
              <a:t>sein. </a:t>
            </a:r>
            <a:endParaRPr lang="de-DE" sz="2000" dirty="0" smtClean="0">
              <a:solidFill>
                <a:srgbClr val="000000"/>
              </a:solidFill>
              <a:latin typeface="Helvetica Neue"/>
              <a:ea typeface="Arial Unicode MS"/>
              <a:cs typeface="Arial Unicode MS"/>
            </a:endParaRPr>
          </a:p>
          <a:p>
            <a:pPr>
              <a:lnSpc>
                <a:spcPct val="150000"/>
              </a:lnSpc>
              <a:spcAft>
                <a:spcPts val="0"/>
              </a:spcAft>
            </a:pPr>
            <a:r>
              <a:rPr lang="de-DE" sz="2000" dirty="0" smtClean="0">
                <a:solidFill>
                  <a:srgbClr val="000000"/>
                </a:solidFill>
                <a:latin typeface="Helvetica Neue"/>
                <a:ea typeface="Arial Unicode MS"/>
                <a:cs typeface="Arial Unicode MS"/>
              </a:rPr>
              <a:t>An </a:t>
            </a:r>
            <a:r>
              <a:rPr lang="de-DE" sz="2000" dirty="0">
                <a:solidFill>
                  <a:srgbClr val="000000"/>
                </a:solidFill>
                <a:latin typeface="Helvetica Neue"/>
                <a:ea typeface="Arial Unicode MS"/>
                <a:cs typeface="Arial Unicode MS"/>
              </a:rPr>
              <a:t>den Schwierigkeiten möchten wir arbeiten und wachsen. </a:t>
            </a:r>
            <a:endParaRPr lang="de-DE" dirty="0">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841391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1981200" y="2413338"/>
            <a:ext cx="8686800" cy="3323987"/>
          </a:xfrm>
          <a:prstGeom prst="rect">
            <a:avLst/>
          </a:prstGeom>
        </p:spPr>
        <p:txBody>
          <a:bodyPr wrap="square">
            <a:spAutoFit/>
          </a:bodyPr>
          <a:lstStyle/>
          <a:p>
            <a:pPr>
              <a:lnSpc>
                <a:spcPct val="150000"/>
              </a:lnSpc>
              <a:spcAft>
                <a:spcPts val="0"/>
              </a:spcAft>
            </a:pPr>
            <a:r>
              <a:rPr lang="de-DE" sz="2000" dirty="0">
                <a:solidFill>
                  <a:srgbClr val="000000"/>
                </a:solidFill>
                <a:latin typeface="Helvetica Neue"/>
                <a:ea typeface="Arial Unicode MS"/>
                <a:cs typeface="Arial Unicode MS"/>
              </a:rPr>
              <a:t>Wir wollen digital im 21. Jahrhundert ankommen, um Vernetzung auch über räumliche Entfernungen zu ermöglichen und andere Personengruppen zu erreichen. </a:t>
            </a:r>
            <a:endParaRPr lang="de-DE" dirty="0">
              <a:solidFill>
                <a:srgbClr val="000000"/>
              </a:solidFill>
              <a:latin typeface="Helvetica Neue"/>
              <a:ea typeface="Arial Unicode MS"/>
              <a:cs typeface="Arial Unicode MS"/>
            </a:endParaRPr>
          </a:p>
          <a:p>
            <a:pPr>
              <a:lnSpc>
                <a:spcPct val="150000"/>
              </a:lnSpc>
              <a:spcAft>
                <a:spcPts val="0"/>
              </a:spcAft>
            </a:pPr>
            <a:r>
              <a:rPr lang="de-DE" sz="2000" dirty="0">
                <a:solidFill>
                  <a:srgbClr val="000000"/>
                </a:solidFill>
                <a:latin typeface="Helvetica Neue"/>
                <a:ea typeface="Arial Unicode MS"/>
                <a:cs typeface="Arial Unicode MS"/>
              </a:rPr>
              <a:t>Die Sozialpastoral wird in der neuen Pfarrei weiterhin ein wichtiger Schwerpunkt sein! </a:t>
            </a:r>
            <a:endParaRPr lang="de-DE" dirty="0">
              <a:solidFill>
                <a:srgbClr val="000000"/>
              </a:solidFill>
              <a:latin typeface="Helvetica Neue"/>
              <a:ea typeface="Arial Unicode MS"/>
              <a:cs typeface="Arial Unicode MS"/>
            </a:endParaRPr>
          </a:p>
          <a:p>
            <a:pPr>
              <a:lnSpc>
                <a:spcPct val="150000"/>
              </a:lnSpc>
              <a:spcAft>
                <a:spcPts val="0"/>
              </a:spcAft>
            </a:pPr>
            <a:r>
              <a:rPr lang="de-DE" sz="2000" dirty="0">
                <a:solidFill>
                  <a:srgbClr val="000000"/>
                </a:solidFill>
                <a:latin typeface="Helvetica Neue"/>
                <a:ea typeface="Arial Unicode MS"/>
                <a:cs typeface="Arial Unicode MS"/>
              </a:rPr>
              <a:t>Wir möchten in der neuen Pfarrei Orte für Begegnungen schaffen und Heimat ermöglichen. </a:t>
            </a:r>
            <a:endParaRPr lang="de-DE" dirty="0">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447323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1233054" y="2604654"/>
            <a:ext cx="9324109" cy="2400657"/>
          </a:xfrm>
          <a:prstGeom prst="rect">
            <a:avLst/>
          </a:prstGeom>
        </p:spPr>
        <p:txBody>
          <a:bodyPr wrap="square">
            <a:spAutoFit/>
          </a:bodyPr>
          <a:lstStyle/>
          <a:p>
            <a:pPr>
              <a:lnSpc>
                <a:spcPct val="150000"/>
              </a:lnSpc>
              <a:spcAft>
                <a:spcPts val="0"/>
              </a:spcAft>
            </a:pPr>
            <a:r>
              <a:rPr lang="de-DE" sz="2000" dirty="0">
                <a:solidFill>
                  <a:srgbClr val="000000"/>
                </a:solidFill>
                <a:latin typeface="Helvetica Neue"/>
                <a:ea typeface="Arial Unicode MS"/>
                <a:cs typeface="Arial Unicode MS"/>
              </a:rPr>
              <a:t>Als neue Pfarrei wollen wir die Gesellschaft </a:t>
            </a:r>
            <a:r>
              <a:rPr lang="de-DE" sz="2000" dirty="0" smtClean="0">
                <a:solidFill>
                  <a:srgbClr val="000000"/>
                </a:solidFill>
                <a:latin typeface="Helvetica Neue"/>
                <a:ea typeface="Arial Unicode MS"/>
                <a:cs typeface="Arial Unicode MS"/>
              </a:rPr>
              <a:t>mitgestalten </a:t>
            </a:r>
            <a:r>
              <a:rPr lang="de-DE" sz="2000" dirty="0">
                <a:solidFill>
                  <a:srgbClr val="000000"/>
                </a:solidFill>
                <a:latin typeface="Helvetica Neue"/>
                <a:ea typeface="Arial Unicode MS"/>
                <a:cs typeface="Arial Unicode MS"/>
              </a:rPr>
              <a:t>und legen Wert darauf Kontakte zu politischen Gremien zu pflegen. </a:t>
            </a:r>
            <a:endParaRPr lang="de-DE" sz="2000" dirty="0" smtClean="0">
              <a:solidFill>
                <a:srgbClr val="000000"/>
              </a:solidFill>
              <a:latin typeface="Helvetica Neue"/>
              <a:ea typeface="Arial Unicode MS"/>
              <a:cs typeface="Arial Unicode MS"/>
            </a:endParaRPr>
          </a:p>
          <a:p>
            <a:pPr>
              <a:lnSpc>
                <a:spcPct val="150000"/>
              </a:lnSpc>
              <a:spcAft>
                <a:spcPts val="0"/>
              </a:spcAft>
            </a:pPr>
            <a:r>
              <a:rPr lang="de-DE" sz="2000" dirty="0" smtClean="0">
                <a:solidFill>
                  <a:srgbClr val="000000"/>
                </a:solidFill>
                <a:latin typeface="Helvetica Neue"/>
                <a:ea typeface="Arial Unicode MS"/>
                <a:cs typeface="Arial Unicode MS"/>
              </a:rPr>
              <a:t>Die </a:t>
            </a:r>
            <a:r>
              <a:rPr lang="de-DE" sz="2000" dirty="0">
                <a:solidFill>
                  <a:srgbClr val="000000"/>
                </a:solidFill>
                <a:latin typeface="Helvetica Neue"/>
                <a:ea typeface="Arial Unicode MS"/>
                <a:cs typeface="Arial Unicode MS"/>
              </a:rPr>
              <a:t>Konflikte, die es innerhalb der kirchlichen Ebenen gibt, sehen wir und sind bereit, diese ins Gespräch zu bringen. </a:t>
            </a:r>
            <a:endParaRPr lang="de-DE" sz="2000" dirty="0" smtClean="0">
              <a:solidFill>
                <a:srgbClr val="000000"/>
              </a:solidFill>
              <a:latin typeface="Helvetica Neue"/>
              <a:ea typeface="Arial Unicode MS"/>
              <a:cs typeface="Arial Unicode MS"/>
            </a:endParaRPr>
          </a:p>
          <a:p>
            <a:pPr>
              <a:lnSpc>
                <a:spcPct val="150000"/>
              </a:lnSpc>
              <a:spcAft>
                <a:spcPts val="0"/>
              </a:spcAft>
            </a:pPr>
            <a:r>
              <a:rPr lang="de-DE" sz="2000" dirty="0" smtClean="0">
                <a:solidFill>
                  <a:srgbClr val="000000"/>
                </a:solidFill>
                <a:latin typeface="Helvetica Neue"/>
                <a:ea typeface="Arial Unicode MS"/>
                <a:cs typeface="Arial Unicode MS"/>
              </a:rPr>
              <a:t>Auch </a:t>
            </a:r>
            <a:r>
              <a:rPr lang="de-DE" sz="2000" dirty="0">
                <a:solidFill>
                  <a:srgbClr val="000000"/>
                </a:solidFill>
                <a:latin typeface="Helvetica Neue"/>
                <a:ea typeface="Arial Unicode MS"/>
                <a:cs typeface="Arial Unicode MS"/>
              </a:rPr>
              <a:t>über die positiven Seiten der Kirche schweigen wir nicht. </a:t>
            </a:r>
            <a:endParaRPr lang="de-DE" sz="1600" dirty="0">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97910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890" y="175605"/>
            <a:ext cx="2923309" cy="1154431"/>
          </a:xfrm>
          <a:prstGeom prst="rect">
            <a:avLst/>
          </a:prstGeom>
          <a:noFill/>
          <a:ln>
            <a:noFill/>
          </a:ln>
        </p:spPr>
      </p:pic>
      <p:sp>
        <p:nvSpPr>
          <p:cNvPr id="2" name="Rechteck 1"/>
          <p:cNvSpPr/>
          <p:nvPr/>
        </p:nvSpPr>
        <p:spPr>
          <a:xfrm>
            <a:off x="2050473" y="2189018"/>
            <a:ext cx="8243454" cy="4154984"/>
          </a:xfrm>
          <a:prstGeom prst="rect">
            <a:avLst/>
          </a:prstGeom>
        </p:spPr>
        <p:txBody>
          <a:bodyPr wrap="square">
            <a:spAutoFit/>
          </a:bodyPr>
          <a:lstStyle/>
          <a:p>
            <a:pPr>
              <a:lnSpc>
                <a:spcPct val="150000"/>
              </a:lnSpc>
              <a:spcAft>
                <a:spcPts val="0"/>
              </a:spcAft>
            </a:pPr>
            <a:r>
              <a:rPr lang="de-DE" sz="2400" dirty="0">
                <a:solidFill>
                  <a:srgbClr val="000000"/>
                </a:solidFill>
                <a:latin typeface="Helvetica Neue"/>
                <a:ea typeface="Arial Unicode MS"/>
                <a:cs typeface="Arial Unicode MS"/>
              </a:rPr>
              <a:t>Jesus sagt</a:t>
            </a:r>
            <a:r>
              <a:rPr lang="de-DE" sz="2400" dirty="0" smtClean="0">
                <a:solidFill>
                  <a:srgbClr val="000000"/>
                </a:solidFill>
                <a:latin typeface="Helvetica Neue"/>
                <a:ea typeface="Arial Unicode MS"/>
                <a:cs typeface="Arial Unicode MS"/>
              </a:rPr>
              <a:t>:</a:t>
            </a:r>
          </a:p>
          <a:p>
            <a:pPr>
              <a:lnSpc>
                <a:spcPct val="150000"/>
              </a:lnSpc>
              <a:spcAft>
                <a:spcPts val="0"/>
              </a:spcAft>
            </a:pPr>
            <a:endParaRPr lang="de-DE" sz="2000" dirty="0">
              <a:solidFill>
                <a:srgbClr val="000000"/>
              </a:solidFill>
              <a:latin typeface="Helvetica Neue"/>
              <a:ea typeface="Arial Unicode MS"/>
              <a:cs typeface="Arial Unicode MS"/>
            </a:endParaRPr>
          </a:p>
          <a:p>
            <a:pPr algn="ctr">
              <a:lnSpc>
                <a:spcPct val="150000"/>
              </a:lnSpc>
              <a:spcAft>
                <a:spcPts val="0"/>
              </a:spcAft>
            </a:pPr>
            <a:r>
              <a:rPr lang="de-DE" sz="2000" b="1" dirty="0">
                <a:solidFill>
                  <a:srgbClr val="000000"/>
                </a:solidFill>
                <a:latin typeface="Helvetica Neue"/>
                <a:ea typeface="Arial Unicode MS"/>
                <a:cs typeface="Arial Unicode MS"/>
              </a:rPr>
              <a:t>„Wo zwei oder drei in meinem Namen versammelt sind, da bin ich mitten unter ihnen.“</a:t>
            </a:r>
            <a:br>
              <a:rPr lang="de-DE" sz="2000" b="1" dirty="0">
                <a:solidFill>
                  <a:srgbClr val="000000"/>
                </a:solidFill>
                <a:latin typeface="Helvetica Neue"/>
                <a:ea typeface="Arial Unicode MS"/>
                <a:cs typeface="Arial Unicode MS"/>
              </a:rPr>
            </a:br>
            <a:r>
              <a:rPr lang="de-DE" sz="2000" dirty="0">
                <a:solidFill>
                  <a:srgbClr val="000000"/>
                </a:solidFill>
                <a:latin typeface="Helvetica Neue"/>
                <a:ea typeface="Arial Unicode MS"/>
                <a:cs typeface="Arial Unicode MS"/>
              </a:rPr>
              <a:t>(</a:t>
            </a:r>
            <a:r>
              <a:rPr lang="de-DE" sz="2000" dirty="0" err="1">
                <a:solidFill>
                  <a:srgbClr val="000000"/>
                </a:solidFill>
                <a:latin typeface="Helvetica Neue"/>
                <a:ea typeface="Arial Unicode MS"/>
                <a:cs typeface="Arial Unicode MS"/>
              </a:rPr>
              <a:t>Mt</a:t>
            </a:r>
            <a:r>
              <a:rPr lang="de-DE" sz="2000" dirty="0">
                <a:solidFill>
                  <a:srgbClr val="000000"/>
                </a:solidFill>
                <a:latin typeface="Helvetica Neue"/>
                <a:ea typeface="Arial Unicode MS"/>
                <a:cs typeface="Arial Unicode MS"/>
              </a:rPr>
              <a:t> 18,20)</a:t>
            </a:r>
          </a:p>
          <a:p>
            <a:pPr>
              <a:lnSpc>
                <a:spcPct val="150000"/>
              </a:lnSpc>
              <a:spcAft>
                <a:spcPts val="0"/>
              </a:spcAft>
            </a:pPr>
            <a:r>
              <a:rPr lang="de-DE" sz="2400" dirty="0">
                <a:solidFill>
                  <a:srgbClr val="000000"/>
                </a:solidFill>
                <a:latin typeface="Helvetica Neue"/>
                <a:ea typeface="Arial Unicode MS"/>
                <a:cs typeface="Arial Unicode MS"/>
              </a:rPr>
              <a:t> </a:t>
            </a:r>
            <a:endParaRPr lang="de-DE" sz="2000" dirty="0">
              <a:solidFill>
                <a:srgbClr val="000000"/>
              </a:solidFill>
              <a:latin typeface="Helvetica Neue"/>
              <a:ea typeface="Arial Unicode MS"/>
              <a:cs typeface="Arial Unicode MS"/>
            </a:endParaRPr>
          </a:p>
          <a:p>
            <a:pPr algn="ctr">
              <a:lnSpc>
                <a:spcPct val="150000"/>
              </a:lnSpc>
              <a:spcAft>
                <a:spcPts val="0"/>
              </a:spcAft>
            </a:pPr>
            <a:r>
              <a:rPr lang="de-DE" sz="2400" dirty="0">
                <a:solidFill>
                  <a:srgbClr val="000000"/>
                </a:solidFill>
                <a:latin typeface="Helvetica Neue"/>
                <a:ea typeface="Arial Unicode MS"/>
                <a:cs typeface="Arial Unicode MS"/>
              </a:rPr>
              <a:t>In diesem Geist wollen wir </a:t>
            </a:r>
            <a:r>
              <a:rPr lang="de-DE" sz="2400" dirty="0" smtClean="0">
                <a:solidFill>
                  <a:srgbClr val="000000"/>
                </a:solidFill>
                <a:latin typeface="Helvetica Neue"/>
                <a:ea typeface="Arial Unicode MS"/>
                <a:cs typeface="Arial Unicode MS"/>
              </a:rPr>
              <a:t>die Gemeinschaft der Glaubenden leben!</a:t>
            </a:r>
            <a:endParaRPr lang="de-DE" sz="2000" dirty="0">
              <a:solidFill>
                <a:srgbClr val="000000"/>
              </a:solidFill>
              <a:latin typeface="Helvetica Neue"/>
              <a:ea typeface="Arial Unicode MS"/>
              <a:cs typeface="Arial Unicode MS"/>
            </a:endParaRPr>
          </a:p>
        </p:txBody>
      </p:sp>
    </p:spTree>
    <p:extLst>
      <p:ext uri="{BB962C8B-B14F-4D97-AF65-F5344CB8AC3E}">
        <p14:creationId xmlns:p14="http://schemas.microsoft.com/office/powerpoint/2010/main" val="367566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2018</Words>
  <Application>Microsoft Office PowerPoint</Application>
  <PresentationFormat>Breitbild</PresentationFormat>
  <Paragraphs>481</Paragraphs>
  <Slides>59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59</vt:i4>
      </vt:variant>
    </vt:vector>
  </HeadingPairs>
  <TitlesOfParts>
    <vt:vector size="66" baseType="lpstr">
      <vt:lpstr>Arial</vt:lpstr>
      <vt:lpstr>Arial Unicode MS</vt:lpstr>
      <vt:lpstr>Calibri</vt:lpstr>
      <vt:lpstr>Calibri Light</vt:lpstr>
      <vt:lpstr>Helvetica Neue</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Themengruppe 1 Sozial- und Pastoralraum</vt:lpstr>
      <vt:lpstr>Themengruppe 1 Sozial- und Pastoralraum </vt:lpstr>
      <vt:lpstr>Zahlen und Fakten</vt:lpstr>
      <vt:lpstr>PowerPoint-Präsentation</vt:lpstr>
      <vt:lpstr>Zahlen und Fakten</vt:lpstr>
      <vt:lpstr>Zahlen und Fakten</vt:lpstr>
      <vt:lpstr>PowerPoint-Präsentation</vt:lpstr>
      <vt:lpstr>PowerPoint-Präsentation</vt:lpstr>
      <vt:lpstr>Was spricht für eine Pfarrei?</vt:lpstr>
      <vt:lpstr>Was spricht für eine Pfarrei?</vt:lpstr>
      <vt:lpstr>Was spricht für eine Pfarrei?</vt:lpstr>
      <vt:lpstr>Was spricht für eine Pfarrei?</vt:lpstr>
      <vt:lpstr>Was spricht für eine Pfarrei?</vt:lpstr>
      <vt:lpstr>Was spricht für zwei Pfarreien?</vt:lpstr>
      <vt:lpstr>Was spricht für zwei Pfarreien?</vt:lpstr>
      <vt:lpstr>Was spricht für zwei Pfarreien?</vt:lpstr>
      <vt:lpstr>Was spricht für zwei Pfarreien?</vt:lpstr>
      <vt:lpstr>Was spricht für zwei Pfarreien?</vt:lpstr>
      <vt:lpstr>Was spricht für zwei Pfarreien?</vt:lpstr>
      <vt:lpstr>Und was ändert sich …</vt:lpstr>
      <vt:lpstr>Und was ändert sich …</vt:lpstr>
      <vt:lpstr>Und was ändert sich …</vt:lpstr>
      <vt:lpstr>Und was ändert sich …</vt:lpstr>
      <vt:lpstr>Und was ändert sich …</vt:lpstr>
      <vt:lpstr>Und was ändert sich …</vt:lpstr>
      <vt:lpstr>Und was ändert sich …</vt:lpstr>
      <vt:lpstr>Und was ändert sich …</vt:lpstr>
      <vt:lpstr>Und was ändert sich …</vt:lpstr>
      <vt:lpstr>Und was ändert sich …</vt:lpstr>
      <vt:lpstr>So könnte die neue Pfarrei aussehen</vt:lpstr>
      <vt:lpstr>Pfarrei „Nord“</vt:lpstr>
      <vt:lpstr>Pfarrei „Süd“</vt:lpstr>
      <vt:lpstr>Neue Pfarrei</vt:lpstr>
      <vt:lpstr>PowerPoint-Präsentation</vt:lpstr>
      <vt:lpstr>Eine häufig gestellte Frage…</vt:lpstr>
      <vt:lpstr>Eine häufig gestellte Frage…</vt:lpstr>
      <vt:lpstr>PowerPoint-Präsentation</vt:lpstr>
      <vt:lpstr>PowerPoint-Präsentation</vt:lpstr>
      <vt:lpstr>Sozialraumbegehung in Hanau-Steinheim</vt:lpstr>
      <vt:lpstr>Zeitplan</vt:lpstr>
      <vt:lpstr>PowerPoint-Präsentation</vt:lpstr>
      <vt:lpstr>Phase II ab Osterzeit 2022: Worum geht es?</vt:lpstr>
      <vt:lpstr>Phase II ab Osterzeit 2022: Worum geht es? </vt:lpstr>
      <vt:lpstr>Phase III</vt:lpstr>
      <vt:lpstr>Die Pastoralräume in Phase II: Wichtige Verantwortungsträger(innen)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User</cp:lastModifiedBy>
  <cp:revision>165</cp:revision>
  <dcterms:created xsi:type="dcterms:W3CDTF">2020-11-03T10:15:22Z</dcterms:created>
  <dcterms:modified xsi:type="dcterms:W3CDTF">2021-04-20T16:47:10Z</dcterms:modified>
</cp:coreProperties>
</file>